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1" r:id="rId2"/>
    <p:sldId id="288" r:id="rId3"/>
    <p:sldId id="305" r:id="rId4"/>
    <p:sldId id="300" r:id="rId5"/>
    <p:sldId id="308" r:id="rId6"/>
    <p:sldId id="306" r:id="rId7"/>
    <p:sldId id="302" r:id="rId8"/>
    <p:sldId id="301" r:id="rId9"/>
    <p:sldId id="307" r:id="rId10"/>
    <p:sldId id="314" r:id="rId11"/>
    <p:sldId id="315" r:id="rId12"/>
    <p:sldId id="303" r:id="rId13"/>
    <p:sldId id="316" r:id="rId14"/>
    <p:sldId id="317" r:id="rId15"/>
    <p:sldId id="318" r:id="rId16"/>
    <p:sldId id="319" r:id="rId17"/>
    <p:sldId id="309" r:id="rId18"/>
    <p:sldId id="310" r:id="rId19"/>
    <p:sldId id="311" r:id="rId20"/>
    <p:sldId id="312" r:id="rId21"/>
    <p:sldId id="313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aly F" initials="VF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E2A"/>
    <a:srgbClr val="FFE38B"/>
    <a:srgbClr val="FFD653"/>
    <a:srgbClr val="FFCE33"/>
    <a:srgbClr val="1D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6586" autoAdjust="0"/>
  </p:normalViewPr>
  <p:slideViewPr>
    <p:cSldViewPr>
      <p:cViewPr varScale="1">
        <p:scale>
          <a:sx n="71" d="100"/>
          <a:sy n="71" d="100"/>
        </p:scale>
        <p:origin x="52" y="8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22T18:19:00.441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7C2576-0700-4C45-940C-4F65EE3A23BE}" emma:medium="tactile" emma:mode="ink">
          <msink:context xmlns:msink="http://schemas.microsoft.com/ink/2010/main" type="writingRegion" rotatedBoundingBox="2526,4982 4133,4968 4139,5656 2532,5670"/>
        </emma:interpretation>
      </emma:emma>
    </inkml:annotationXML>
    <inkml:traceGroup>
      <inkml:annotationXML>
        <emma:emma xmlns:emma="http://www.w3.org/2003/04/emma" version="1.0">
          <emma:interpretation id="{F73BDE31-BADE-4CE0-BD55-3B372A36064D}" emma:medium="tactile" emma:mode="ink">
            <msink:context xmlns:msink="http://schemas.microsoft.com/ink/2010/main" type="paragraph" rotatedBoundingBox="2526,4982 4133,4968 4139,5656 2532,56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3D279-2FBB-4CD5-89CA-54FFAD5E8767}" emma:medium="tactile" emma:mode="ink">
              <msink:context xmlns:msink="http://schemas.microsoft.com/ink/2010/main" type="line" rotatedBoundingBox="2526,4982 4133,4968 4139,5656 2532,5670"/>
            </emma:interpretation>
          </emma:emma>
        </inkml:annotationXML>
        <inkml:traceGroup>
          <inkml:annotationXML>
            <emma:emma xmlns:emma="http://www.w3.org/2003/04/emma" version="1.0">
              <emma:interpretation id="{280BF608-E3B3-418E-A0F2-3EBB7270CA03}" emma:medium="tactile" emma:mode="ink">
                <msink:context xmlns:msink="http://schemas.microsoft.com/ink/2010/main" type="inkWord" rotatedBoundingBox="2526,4982 4133,4968 4139,5656 2532,5670">
                  <msink:destinationLink direction="with" ref="{675E3800-306D-409F-BE71-408D25A299DB}"/>
                  <msink:destinationLink direction="with" ref="{E74212FB-66EA-41A8-BD05-AD0CF819B965}"/>
                </msink:context>
              </emma:interpretation>
              <emma:one-of disjunction-type="recognition" id="oneOf0">
                <emma:interpretation id="interp0" emma:lang="" emma:confidence="1">
                  <emma:literal>rain</emma:literal>
                </emma:interpretation>
                <emma:interpretation id="interp1" emma:lang="" emma:confidence="1">
                  <emma:literal>rai n</emma:literal>
                </emma:interpretation>
                <emma:interpretation id="interp2" emma:lang="" emma:confidence="0">
                  <emma:literal>rain n</emma:literal>
                </emma:interpretation>
                <emma:interpretation id="interp3" emma:lang="" emma:confidence="0">
                  <emma:literal>rail n</emma:literal>
                </emma:interpretation>
                <emma:interpretation id="interp4" emma:lang="" emma:confidence="0">
                  <emma:literal>ran n</emma:literal>
                </emma:interpretation>
              </emma:one-of>
            </emma:emma>
          </inkml:annotationXML>
          <inkml:trace contextRef="#ctx0" brushRef="#br0">471-14 838 0,'0'0'18'0,"0"0"4"0,0 0 1 0,0 0 1 0,0 0-24 0,0 0 0 0,0 0 0 0,4 7 0 16,0 0 51-16,-4-7 5 0,4 7 0 0,0 0 1 16,0 3-6-16,-1-3-2 0,-3 3 0 0,4 1 0 15,-4-1-15-15,4 0-3 0,0 4-1 0,-4 0 0 16,4-1-14-16,-4 5-2 0,0-8-1 0,0 4 0 15,0-1-4-15,0 1-1 0,-4 0 0 0,4 3 0 16,0-7 2-16,0 4 0 0,0-7 0 0,0-7 0 16,0 0 6-16,0 0 0 0,0 0 1 0,0 0 0 15,0 0-5-15,0 10 0 0,-4-3-1 0,4-7 0 16,0 0-11-16,0 0 12 0,0 0-12 0,0 0 12 16,0 0-12-16,0 0 0 0,0 0 9 0,0 0-9 15,-8 4 0-15,8-4 8 0,0 0-8 0,-7 0 0 0,7 0 0 0,-12-4 8 16,4-3-8-16,5 0 0 0,-1-3 0 15,0 7 8-15,4-4-8 0,0 0 0 0,4-3 0 0,-4 3 0 16,0 0 0-16,0-3 0 0,4-1 8 0,3 1-8 16,-3 3 10-16,4-3-10 0,0-1 0 0,-1 1 0 15,1 0 0-15,4-4 0 0,-1 4 0 0,-3 0 0 16,4-4 0-16,-1 0 0 0,5 4 0 0,-5-1 0 16,1 1 0-16,-1 0 0 0,1 3 0 0,0-3 0 15,-1 3 0-15,-3 0-10 16,0 0-50-16,3 4-9 0,12-11-3 0,-3 7 0 0</inkml:trace>
          <inkml:trace contextRef="#ctx0" brushRef="#br0" timeOffset="563.1939">889-65 1090 0,'0'0'24'0,"-8"3"4"0,0 4 2 0,-3 0 2 0,3 3-32 0,0-3 0 0,0 3 0 0,1 1 0 16,-5-1 65-16,1 4 7 0,3 0 2 0,-4 3 0 0,4-4-5 0,1 5-1 15,-1-1 0-15,0 0 0 0,1-3-8 0,-1 3-1 16,4-3-1-16,0-1 0 0,0 1-25 0,4 0-5 16,4-7 0-16,0 3-1 0,-4-3-16 0,4 0-3 15,0 0-8-15,3-4 12 0,-7-3-12 0,8 0 0 16,4-3 0-16,-5-1 0 0,1 1 0 0,0-4 0 16,-4 0 0-16,4 0 0 0,-1-3-25 0,5 3 1 15,-4-7 1-15,-5 4 0 16,5-4-17-16,-4 4-3 0,4-4-1 0,-4 0 0 0,3 4 18 0,-3-4 3 0,0 4 1 15,0 0 0-15,-4-1 7 0,4 1 2 0,-4 0 0 0,4 3 0 16,-4 0 13-16,0 0 10 0,4 0-2 0,-4 7 0 16,0 0-8-16,0 0 0 0,0 0-12 0,0 0 12 15,0 0 0-15,0 0 10 0,7 0 1 0,-7 0 0 16,0 0 14-16,0 0 3 0,4 7 1 0,0 0 0 16,0 3 0-16,-4 1 0 0,0-1 0 0,0 0 0 15,8 1-9-15,-4-1-3 0,-1 0 0 0,1 1 0 16,0-1-5-16,0 0-2 0,0 0 0 0,0 1 0 15,3-4-10-15,1 3 8 0,0-7-8 0,0 4 8 16,-1-3-8-16,1-1 0 0,0 1 0 0,0-4-11 16,3-4-34-1,1 1-7-15,-1-4-2 0,1 0-479 0,0 0-96 0</inkml:trace>
          <inkml:trace contextRef="#ctx0" brushRef="#br0" timeOffset="925.1993">1144-196 1306 0,'0'0'28'0,"0"0"7"0,0 0 1 0,0 0 1 0,0 0-29 0,0 0-8 0,0 0 0 0,-4-3 0 16,4-8 0-16,0 11 0 0,0 0 0 0,0-3 8 16,0 3-18-16,4-7-3 0,-4 7-1 0</inkml:trace>
          <inkml:trace contextRef="#ctx0" brushRef="#br0" timeOffset="757.4518">1213-52 1176 0,'0'0'33'0,"0"0"7"15,0 0-32-15,0 0-8 0,0 0 0 0,0 0 0 0,0 0 76 0,0 0 12 16,0 0 4-16,0 0 0 0,0 11-17 0,-3-4-3 16,-1 3-1-16,4 0 0 0,-4 1-25 0,4 2-5 15,0 1-1-15,0 0 0 0,0-4-20 0,0 4-5 16,0 0-1-16,0-1 0 0,0 1-14 0,0 0 0 16,0-4 0-16,0 0 0 0,4 1 0 0,-4-1 0 15,0-10-10-15,0 7 10 16,0-7-55-16,4 7-5 0,-4-7-2 0</inkml:trace>
          <inkml:trace contextRef="#ctx0" brushRef="#br0" timeOffset="1421.059">1384-58 1176 0,'0'0'33'0,"0"6"7"0,0 1-32 0,0 4-8 15,0-1 0-15,3 4 0 0,-6-4 61 0,3 4 11 16,-4 0 1-16,4-1 1 0,0 1-4 0,0 3-1 16,0 0 0-16,0 1 0 0,0-5-17 0,0 4-4 0,0-6-1 15,0 3 0-15,0-8-27 0,0 5-6 16,0-1-1-16,0-3 0 0,0-7-3 0,0 0-1 16,0 0 0-16,0 0 0 0,0 0-9 0,0 0 0 0,0 0 9 15,0 0-9-15,7-7 0 0,1 4 0 0,-8-4 0 0,4-4 0 16,4 5 0-16,-1-5 0 0,-3 1 0 0,4 0 0 15,-4-4 0-15,-4 4 0 0,0-1-8 0,4 1 8 16,0 0 0-16,3-1-10 0,-3 1 10 0,0 0 0 16,4 3 0-16,-4 0 0 0,0 0 0 0,-1 0 0 15,5 0 0-15,-4 4 0 0,0-1 0 0,0 4 0 16,4-3 0-16,-1 3 0 0,-3 3 0 0,4-3 0 16,-4 4 0-16,0-4 14 0,-1 7-2 0,1-4-1 15,0 1 13-15,4 3 4 0,-4-1 0 0,3 5 0 0,-3-4-1 16,0-1 0-16,0 1 0 0,4 0 0 0,-4 4-7 15,0-5 0-15,-4 5-1 0,3-1 0 0,1 0-19 0,0 1 0 16,-4-1 0-16,0 0 0 16,4-3-55-16,-4 3-17 15,8 4-4-15</inkml:trace>
          <inkml:trace contextRef="#ctx0" brushRef="#br0" timeOffset="-684.0871">0 93 772 0,'0'0'21'0,"0"0"7"0,0 0-28 0,0 0 0 15,0 0 0-15,7 0 0 0,-3-4 67 0,4 4 8 0,0 0 1 0,-1-3 1 16,1 3-33-16,4-3-8 0,-5-1 0 0,5 1-1 15,0-1-19-15,-1-3-3 0,-3 4-1 16,4-4 0-16,-1 4-3 0,1-4-1 0,3 0 0 16,1 0 0-16,-1 0-8 0,1-3-17 0,-1 3 4 0,-3 0 1 15</inkml:trace>
          <inkml:trace contextRef="#ctx0" brushRef="#br0" timeOffset="-1200.5818">135-337 716 0,'0'0'16'16,"0"0"3"-16,0 0 1 0,0 0 0 0,0 0-20 0,0 0 0 0,0 0 0 0,0 0 0 15,0 0 29-15,0 0 3 0,0 0 0 0,0 0 0 16,0 0-14-16,0 0-2 0,0 0-1 0,0 0 0 16,0 0-5-16,0 0-1 0,0 0 0 0,0 0 0 15,0 0 4-15,0 0 1 0,0 0 0 0,0 0 0 0,0 0 18 16,4 7 4-16,-4-7 1 0,0 0 0 0,0 0-37 0,4 7 0 16,-4-7 0-16,0 0 0 0,4 7 20 0,-4-7 0 15,0 7 0-15,3 3 0 0,-3-3-12 0,4 0-8 16,-4-7 8-16,0 0-8 0,0 10 12 0,4-3-1 15,-4 0-1-15,0 3 0 0,0 1 0 0,0-1 0 16,0 0 0-16,4-3 0 0,-4 3-10 0,0 1 0 16,0-1 0-16,0 0 0 0,0 1 0 0,0-1 0 15,0 0 0-15,0 0 0 0,0-3-11 0,0 0 3 16,0-7 0-16,0 11 0 0,0-1 30 0,0 0 6 16,0-3 2-16,0-7 0 0,0 10-30 0,0-3 0 0,-4 3 0 15,4-3 0-15,0 4 0 0,0-1 11 0,-4-3 0 0,4 0 0 16,0 0-11-16,0 3 12 0,0-3-12 15,0 0 12-15,0 3-12 0,0-3 0 0,0 3 0 0,0 0 8 16,0-3-8-16,-4 4 0 0,4-1 0 0,0 0 8 16,0-3-8-16,-3 3 0 0,3 1 0 0,-4 2-11 15,4-2 11-15,0-1 0 0,0 4 0 0,0-4 0 16,-4-3 0-16,4 0 0 0,0 3 0 0,0-3 0 16,0-7 0-16,0 10 0 0,0 1 0 0,0-4 0 15,0-7 0-15,-4 6 0 0,4 5 0 0,0-11 0 16,0 0 0-16,0 0 12 0,0 0-4 0,0 0 0 15,-4 7-8-15,0-1 0 0,4-6 0 0,-4 11 0 16,0-1 0-16,4-3 0 0,0 3 0 0,0-10-8 16,0 0 8-16,-3 7 0 0,3 3 8 0,0-3-8 15,0-7 0-15,0 0 0 0,0 0-12 0,0 0 4 16,0 0 8-16,0 0 0 0,3 7 0 0,-3-7 0 0,4 7 0 0,-4-7 0 16,0 0 0-16,4 4-8 0,4-4 8 15,-4 0 0-15,4 0 0 0,-1 0 0 0,1-4 0 16,0 1 0-16,-1-1 0 0,5 1 0 0,0-4 0 0,-1 3 0 15,-3 1 0-15,4 0 0 0,-5 3 0 0,5-4 0 16,-1 1 0-16,1-1 0 0,-4 4 0 0,7-7 0 16,-3 4-9-16,-1-4-601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22T18:19:28.23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5E3800-306D-409F-BE71-408D25A299DB}" emma:medium="tactile" emma:mode="ink">
          <msink:context xmlns:msink="http://schemas.microsoft.com/ink/2010/main" type="inkDrawing" rotatedBoundingBox="1858,7627 2853,5922 3011,6014 2015,7719" semanticType="callout" shapeName="Other">
            <msink:sourceLink direction="with" ref="{280BF608-E3B3-418E-A0F2-3EBB7270CA03}"/>
          </msink:context>
        </emma:interpretation>
      </emma:emma>
    </inkml:annotationXML>
    <inkml:trace contextRef="#ctx0" brushRef="#br0">893 0 316 0,'0'0'0'0,"0"0"14"0,0 0-4 0,0 0-1 0,-3 7-9 16,3-7 0-16,0 0 0 0,0 0 0 0,-8 10 0 0,4-3 10 16,0 3-10-16,-4 0 10 0,5 1 10 0,-1-4 1 15,-4 3 1-15,4 0 0 0,4 4 3 0,-8-4 1 16,4 4 0-16,1-4 0 0,-1 1 10 0,-4-1 1 15,4 0 1-15,0 4 0 0,-3 3-38 0,3 0 0 0,-4-3 0 0,4 3-8 16,0 0 8-16,-4 1 0 0,1-1 10 0,-1 0-10 16,4 4 9-16,-4-4-9 0,5 0 8 15,-5 4-8-15,0-4 9 0,0 0-9 0,1 0 10 0,-1 0-10 16,0 0 16-16,0 1-2 0,-3-1-1 0,3 0 0 16,-3 4-5-16,3-4 0 0,-4 0-8 0,1 0 12 15,-1 4 8-15,0-1 0 0,1-2 1 0,-1-5 0 16,1 1-9-16,-1-4-3 0,4 4 0 0,-3-4 0 15,3 4-9-15,-4 0 12 0,5-4-12 0,-5 4 12 16,4 0-1-16,-3-4 0 0,3 0 0 0,0 1 0 16,1-1 1-16,-1 0 0 0,0 4 0 0,0 0 0 15,4 0-12-15,1-1 0 0,-5 1 0 0,0 0 8 16,4-4-8-16,0 4 0 0,-3-4 0 0,-1 4 0 16,0-4 0-16,4 0 0 0,-3 4 0 0,3 0 0 15,-4-4 0-15,0 1 0 0,1 2 0 0,-1-2 0 0,4 2 0 16,-4-2 12-16,4 2-12 0,-3 1 12 0,-5 0-12 15,4 0 8-15,1 3-8 0,-5-3 8 0,4-1-8 0,0-2-9 16,1-1 9-16,-1 0-13 0,4 7 13 0,-4-6 0 16,1 2 0-16,-1-2 0 0,0 3 11 0,1-1-2 15,-1-2 0-15,0-1 0 0,4 0-1 0,-4-3-8 16,5 0 12-16,-5 0-4 0,4 0 0 0,0 3 0 16,-4 0 0-16,5-3 0 0,-5 3-8 0,4-3 0 15,-4 4 0-15,4-1 8 0,-3 0-8 0,3 1 0 16,-4-1 0-16,0 0 0 0,4 1 0 0,-3-1 0 0,-1 4 0 15,4-4 0-15,-4 0 0 0,4 1 0 0,-3-5 0 16,-1 5 0-16,4-1 0 0,0-3 0 16,4-7 0-16,-7 7 8 0,3 0-8 0,4-7 0 0,0 0 0 15,-4 6 0-15,4-6 0 0,-4 7 0 0,4-7 0 0,0 0 0 16,-8 7 0-16,8-7 0 0,0 0 0 0,0 0 0 16,0 0 0-16,0 0 0 0,-4 7 0 0,4-7 0 15,-4 7 0-15,4-7-11 0,0 0 11 0,0 0-8 16,0 0 8-16,0 0 0 0,0 0 0 0,0 0-8 15,0 0 8-15,0 0 0 0,0 0 0 0,0 0 0 16,0 0 0-16,0 0 0 0,0 0 0 0,0 0-8 16,0 0-2-16,0 0 0 0,0 0 0 0,0 0-295 15,0 0-59-15</inkml:trace>
    <inkml:trace contextRef="#ctx0" brushRef="#br0" timeOffset="797.4735">-50 1491 565 0,'0'0'12'16,"0"0"2"-16,0 0 1 0,0 0 2 0,0 0-17 0,0 0 0 0,0 0 0 0,0 0 0 0,0 0 20 0,0 0 0 16,0 0 0-16,0 0 0 0,0 0 12 0,0 0 2 15,0 0 1-15,0 0 0 0,0 7 2 0,0-7 1 16,0 0 0-16,0 10 0 0,0 1-5 0,0-1-1 16,0-10 0-16,0 10 0 0,0-3-9 0,0 3-3 15,0-10 0-15,0 11 0 0,0-5 1 0,0 5 0 16,0-1 0-16,0 0 0 0,-4 1-1 0,4-4 0 15,0-7 0-15,-3 10 0 0,-1 0 4 0,4 1 0 0,-4-1 0 0,4-3 0 16,0-7-4-16,-4 10-1 0,0 0 0 16,0 1 0-16,4-11-2 0,-4 6 0 0,4-6 0 0,0 0 0 15,0 0-1-15,0 0 0 0,0 0 0 0,0 0 0 16,0 0-5-16,0 0-2 0,0 11 0 0,0-11 0 16,0 0-1-16,0 0 0 0,0 0 0 0,0 0 0 15,0 0-8-15,8-4 0 0,-4 1 9 0,-4 3-9 16,4-4 0-16,4 1 8 0,-5 0-8 0,5-1 0 15,-4-3 8-15,0 4-8 0,4-4 8 0,-5 4-8 16,-3 3 0-16,4-4 8 0,0-3-8 0,0 0 0 16,4 1 0-16,-1-1 0 0,1 3 0 0,0 1 0 15,0-8 0-15,3 5 0 0,-3 2 0 0,0 1 0 16,-1-1 0-16,1 1 0 0,0-1 0 0,0 4 0 16,-4-3 0-16,3 0 0 0,1-1 0 0,-8 4-8 15,0 0-21-15,0 0-4 0,0 0-1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22T18:19:19.39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93078D-553C-4B42-AB74-1B3F1D072D44}" emma:medium="tactile" emma:mode="ink">
          <msink:context xmlns:msink="http://schemas.microsoft.com/ink/2010/main" type="writingRegion" rotatedBoundingBox="4544,5866 5933,5825 5951,6451 4563,6492"/>
        </emma:interpretation>
      </emma:emma>
    </inkml:annotationXML>
    <inkml:traceGroup>
      <inkml:annotationXML>
        <emma:emma xmlns:emma="http://www.w3.org/2003/04/emma" version="1.0">
          <emma:interpretation id="{CD4BC8CE-B282-42CA-89A2-EC406D62B232}" emma:medium="tactile" emma:mode="ink">
            <msink:context xmlns:msink="http://schemas.microsoft.com/ink/2010/main" type="paragraph" rotatedBoundingBox="4544,5866 5933,5825 5951,6451 4563,6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6A358C-BA58-49D6-B22C-FC889A88D8BA}" emma:medium="tactile" emma:mode="ink">
              <msink:context xmlns:msink="http://schemas.microsoft.com/ink/2010/main" type="line" rotatedBoundingBox="4544,5866 5933,5825 5951,6451 4563,6492"/>
            </emma:interpretation>
          </emma:emma>
        </inkml:annotationXML>
        <inkml:traceGroup>
          <inkml:annotationXML>
            <emma:emma xmlns:emma="http://www.w3.org/2003/04/emma" version="1.0">
              <emma:interpretation id="{67AC0826-874F-4478-96F9-C4FE05EE0949}" emma:medium="tactile" emma:mode="ink">
                <msink:context xmlns:msink="http://schemas.microsoft.com/ink/2010/main" type="inkWord" rotatedBoundingBox="4544,5866 5933,5825 5951,6451 4563,6492">
                  <msink:destinationLink direction="with" ref="{E74212FB-66EA-41A8-BD05-AD0CF819B96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2211 543 579 0,'0'0'12'15,"0"0"4"-15,0 0 0 0,0 0 0 0,0 0-16 0,0 0 0 0,0 0 0 0,0 0 0 0,0 0 34 16,0 0 3-16,0 0 1 0,0 0 0 0,0 0-21 0,0 0-4 16,0 0-1-16,0 0 0 0,0 0 13 0,0 0 3 15,4 7 0-15,-4 3 0 0,0-3-7 0,0 0-1 16,0 3 0-16,4-3 0 0,-4 3 0 0,0 1-1 16,0-1 0-16,0 0 0 0,0 4 14 0,0 0 3 15,0 3 1-15,0-3 0 0,0 3-13 0,0 0-4 16,-4 0 0-16,4-3 0 0,0 0-6 0,0 3-2 15,-4 0 0-15,4 0 0 0,0-3-3 0,0 3-1 16,-4 0 0-16,4 1 0 0,0-1 7 0,-4-4 1 16,4 1 0-16,-4 0 0 0,4 3-7 0,0-3-1 15,-4 0 0-15,4-4 0 0,0 4-8 0,0-4 8 0,0 4-8 16,0-4 8-16,0 0-8 0,0 1 0 0,0-4 0 16,0 3 0-16,0-10 0 0,4 7 0 0,-4 0 0 15,0-7 0-15,4 10 0 0,0-3 0 0,-4-7 0 0,8 3 0 16,-4 4 0-16,-4-7 0 0,7 4 0 0,-7-4 0 15,4 0 0-15,4 0 0 0,0-4 0 0,-1 1 0 16,1-1 0-16,4 4 8 0,-5-7-8 0,1 4 0 16,4-7 0-16,-1 3 0 0,5-4 0 0,-5 1 0 15,5 0-10-15,3 3 10 0,-3-3 0 0,-1-1-9 16,1 1-46-16,-5 3-9 16,1 0-1-16</inkml:trace>
          <inkml:trace contextRef="#ctx0" brushRef="#br0" timeOffset="337.8601">2025 890 946 0,'0'0'20'0,"0"0"5"0,0 0 1 0,0 0 2 0,0 0-28 0,0 0 0 0,0 0 0 0,0 0 0 16,0 0 36-16,0 0 3 0,8 0 0 0,0 0 0 15,3 0-13-15,1-3-2 0,3-1-1 0,1 1 0 16,3-1-11-16,-3 1-1 0,3-4-1 0,0 4 0 16,1-4-21-16,-1 3-4 0,16-6-1 15,-8 3 0-15</inkml:trace>
          <inkml:trace contextRef="#ctx0" brushRef="#br0" timeOffset="1185.2259">2466 1052 838 0,'0'0'18'0,"0"0"4"0,0 0 1 0,0 0 1 0,0 0-24 16,0 0 0-16,0 0 0 0,0 0 0 0,8-4 56 0,-4 1 5 16,3-1 2-16,1 1 0 0,0-4-18 0,-1 0-3 15,5 4-1-15,-4-8 0 0,-1 4-15 0,5-3-3 16,0 0-1-16,-5-1 0 0,5 5-13 0,0-5-9 15,-5 1 12-15,5 3-12 0,-4-3 0 0,-1 3 0 16,1 0 0-16,-4-3 0 0,4-1 0 0,-8 5 0 16,4-1 0-16,-4-4 0 0,0 5 0 0,0-1 0 15,0 7 0-15,0-4 0 0,-4-3 0 0,4 7 0 16,-8-7 0-16,4 4 0 0,4 3 0 0,-11-3 0 16,3-1 0-16,8 4 0 0,-12 4 8 0,1-1 2 15,3 4 0-15,-4 0 0 0,5 0 9 0,-5 0 1 0,4-1 1 0,0 5 0 16,1-1 17-16,-1 0 3 15,4 1 1-15,0-1 0 0,0 4 1 0,4-4 0 0,0 7 0 0,-3-3 0 16,3 0-15-16,3-1-2 0,-3-2-1 0,0-1 0 16,8 0-11-16,0 1-2 0,0-1-1 0,3-3 0 15,1 0-11-15,-4 0 0 0,3-4 9 0,1 4-9 16,3-7 0-16,1 3 0 0,-5-3 0 16,9 0 0-16,-5 0 0 0,4-3 0 0,-7 3 0 0,3-4 0 31,1 1-50-31,-1-4-5 0,1 4-1 0,-5-4 0 0,1 3-137 15,0-2-28-15</inkml:trace>
          <inkml:trace contextRef="#ctx0" brushRef="#br0" timeOffset="1573.7896">2999 832 810 0,'0'0'17'0,"0"0"4"0,-7-4 1 0,3 1 2 0,-4-1-24 15,0 4 0-15,8 0 0 0,-11-3 0 0,3 3 44 0,0 3 5 16,-3 1 1-16,3-1 0 0,8-3-5 0,-8 4-1 16,0 2 0-16,1 1 0 0,-1 0 0 0,0 0 0 15,1 0 0-15,-1 3 0 0,4-3-3 0,-4 3-1 16,4 1 0-16,0-1 0 0,-3 0 4 0,7-10 0 0,-4 11 0 16,4-11 0-16,4 10-16 0,-4 0-2 0,4-3-1 0,-1 0 0 15,1 3 2-15,4-3 0 0,0-3 0 0,0-4 0 16,-1 3-27-16,1-3 0 0,4 0 0 0,-1 0 0 15,1 0 0-15,-1 0-12 0,-3 4 0 0,4-4 1 16,-1 3 11-16,-3 0 0 0,0 1 0 0,-4-1 0 16,-4-3 13-16,0 0-1 0,4 7-1 0,-1-3 0 15,-3 2 6-15,4 1 2 0,-4 0 0 0,0 0 0 16,0-7 1-16,-7 7 1 0,7-7 0 0,-4 7 0 16,-4 0-6-16,0 0-2 0,0-4 0 0,1 4 0 15,-5-7-3-15,1 3-1 0,3 1 0 0,-4-1 0 16,4-3-9-16,-3 0 0 0,3 0 0 0,8 0 0 15,0 0 0-15,-8-3 0 0,5-1 0 0,3 4 0 16,0 0-149-16,-4-7-29 0</inkml:trace>
          <inkml:trace contextRef="#ctx0" brushRef="#br0" timeOffset="2083.9937">3227 529 824 0,'0'0'18'0,"0"0"4"0,0 0 1 0,0 0 0 0,0 0-23 0,0 0 0 0,0 0 0 0,0 0 0 15,0 0 53-15,0 0 7 0,-3 7 0 0,-1 0 1 16,0 3 2-16,0 1 0 0,4-1 0 0,0 4 0 15,0-4-6-15,0 0-1 0,0 7 0 0,0-3 0 16,-4 7-10-16,4-4-2 0,-4 4-1 0,4 3 0 16,-4-4-4-16,1 4-1 0,-1 0 0 0,-4 4 0 0,0-4-2 0,4 3-1 15,-3 1 0-15,3-4 0 16,0 3-5-16,-4-3-1 0,4-3 0 0,0-4 0 0,1 4-9 0,-1-4-1 16,4 0-1-16,-4-3 0 0,8 0-8 0,-4-4-2 15,4 0 0-15,-4 1 0 0,3-4-8 0,5-4 0 16,0 0 0-16,0 1 8 0,3-8-8 0,1 1 0 15,3-4 0-15,1 0 0 0,-1-3-8 0,1 3-4 16,3-3-1-16,0-1 0 16,1 1-119-16,-9 0-24 0,5 0-5 0</inkml:trace>
          <inkml:trace contextRef="#ctx0" brushRef="#br0" timeOffset="2403.3376">3139 811 1098 0,'0'0'24'0,"0"0"4"0,0 0 2 0,0 0 2 15,0 0-32-15,0 0 0 0,3 0 0 0,5 0 0 0,4-3 71 16,-1-1 8-16,1-3 1 0,3 0 1 0,5 0-5 0,-1 1 0 16,0-5-1-16,1 4 0 0,-1-3-34 0,0 0-6 15,1 3-2-15,-1-3 0 0,4-1-25 0,-7 4-8 16,-1 1 0-16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22T18:19:31.89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4212FB-66EA-41A8-BD05-AD0CF819B965}" emma:medium="tactile" emma:mode="ink">
          <msink:context xmlns:msink="http://schemas.microsoft.com/ink/2010/main" type="inkDrawing" rotatedBoundingBox="3492,7914 4875,6671 5044,6860 3661,8102" semanticType="callout" shapeName="Other">
            <msink:sourceLink direction="with" ref="{67AC0826-874F-4478-96F9-C4FE05EE0949}"/>
            <msink:sourceLink direction="with" ref="{280BF608-E3B3-418E-A0F2-3EBB7270CA03}"/>
          </msink:context>
        </emma:interpretation>
      </emma:emma>
    </inkml:annotationXML>
    <inkml:trace contextRef="#ctx0" brushRef="#br0">1314 0 450 0,'0'0'9'0,"0"0"3"0,0 0 0 0,0 0 1 0,-8 4-13 0,4-1 0 0,-3 4 0 0,7-7 0 16,-4 7 8-16,-4 3 0 0,4-3-8 0,-3 0 12 16,-1 0-12-16,0 3 0 0,0-3 8 0,1 0-8 15,-1 0 0-15,-4 3 0 0,5-3 0 0,-5 3 0 16,0-3 18-16,5 3 1 0,-5 4 0 0,0-4 0 15,1 4 14-15,-1 0 3 0,-3-7 1 0,-1 6 0 16,5 1 2-16,-5-3 0 0,1 2 0 0,-1-2 0 16,1 2-9-16,-4 1-2 0,-1 3 0 0,1-3 0 0,3 0-2 15,-3 3-1-15,0-3 0 0,-1 3 0 0,1 3 7 16,-4-2 0-16,4-5 1 0,-1 1 0 0,1 3-17 16,0 0-3-16,-1 4-1 0,1-4 0 0,3 0-4 0,1 4-8 15,0-4 11-15,3 0-11 0,0-3 8 0,1 0-8 16,-5 0 0-16,5-1 0 0,-1 1 0 0,4 0 0 15,-3-4 0-15,-1 1 0 0,1 2 0 0,-1-2 0 16,4-5 0-16,-3 1 0 0,-1 0 10 0,0 4-10 16,1-1 8-16,-1-3-8 0,1 3 12 0,-5 0-4 15,5 1 0-15,-5-1 0 0,1 0 2 0,3 1 0 16,-3-1 0-16,3 4 0 0,-3-8-2 0,3 5 0 16,4-1 0-16,1 0 0 0,-1 1 5 0,0-4 1 15,0-1 0-15,1-2 0 0,-1 3-14 0,0-4 0 16,0 1 0-16,1 2 0 0,7-6 0 0,-8 11 9 15,8-11-9-15,-8 7 8 0,4 3-8 0,-3-3 0 0,-1 0 0 16,0-4 0-16,4 4 0 0,-3-7 0 0,-1 0 0 0,8 0 0 16,0 0 0-16,-8 3 0 0,0 1 8 0,1 3-8 15,3-4 13-15,4-3-2 0,-8 4-1 0,0 3 0 16,4-1-1-16,-3 1 0 0,-1-3 0 0,4 3 0 16,-4-1-9-16,5-2 0 0,3-4 0 0,-8 7 0 15,0 0 0-15,4-4 0 0,-4 1 0 0,8-4 0 16,-3 6 0-16,-1-2 0 0,0 3 0 0,0-4 0 15,0 4 0-15,-4-4 0 0,8-3 8 0,-3 7-8 16,3-7 0-16,-8 7 0 0,0 0 0 0,8-7 0 16,0 0 0-16,-8 7 12 0,4-4-12 0,4-3 12 0,0 0-12 0,0 0 0 15,-7 7 0-15,7-7 0 0,0 0 0 0,-4 11 0 16,4-11 0-16,-4 6 8 0,4-6-8 0,-4 4 0 16,4-4 0-16,-4 7-11 0,4-7 11 0,-4 10 0 15,4-10 0-15,-3 7 0 0,3-7 8 0,-8 7-8 16,8-7 8-16,-4 7-8 0,4-7 17 0,0 0-1 15,-8 3 0-15,8-3 0 0,0 0-16 0,0 0-19 16,0 0 4-16,-8 7 1 0,8-7 14 0,0 0 0 16,0 0 0-16,0 0 10 0,0 0-10 0,-3 3 0 15,3-3 0-15,0 0 0 0,0 0 0 0,0 0 0 16,0 0 0-16,0 0 0 0,-4 11-17 0,4-11 1 16,0 0 0-16,0 0-424 15,0 0-84-15</inkml:trace>
    <inkml:trace contextRef="#ctx0" brushRef="#br0" timeOffset="763.7549">27 1038 691 0,'0'0'15'0,"0"0"3"0,0 0 1 0,0 0 1 0,0 0-20 0,0 0 0 0,0 0 0 0,0 0 0 15,0 0 23-15,0 0 1 0,0 0 0 0,0 0 0 16,0 0-8-16,0 0 0 0,0 0-1 0,0 0 0 15,0 0 3-15,0 0 1 0,-4 7 0 0,4-7 0 16,0 0 7-16,0 10 2 0,-4-3 0 0,0 3 0 16,0-3-7-16,4 3-1 0,-4 1 0 0,1-4 0 15,-1 3 0-15,0 0-1 0,0 1 0 0,0 2 0 16,-4-2-1-16,5 2 0 0,-1-2 0 0,0 2 0 16,0 1 0-16,0-7 0 0,0 3 0 0,4-3 0 15,0-7 0-15,0 7 0 0,0-7 0 0,0 0 0 16,0 7-1-16,0-7 0 0,0 0 0 0,0 10 0 15,0-3-2-15,0-7-1 0,0 0 0 0,4 4 0 16,0 2-6-16,-4-6 0 0,0 0-8 0,0 0 12 0,0 0-4 16,0 0-8-16,4 7 11 0,-4-7-11 0,0 0 10 0,0 0-10 15,0 0 8-15,0 0-8 0,0 0 12 0,0 0-2 16,0 0-1-16,0 0 0 0,0 0 0 0,0 0 0 16,0 0 0-16,0 0 0 0,0 0-9 15,0 0 12-15,0 0-12 0,0 0 12 0,8-3-12 0,-8 3 8 16,0 0-8-16,3 3 8 0,5-6-8 0,0 3 0 15,-4 3 9-15,-4-3-9 0,0 0 9 0,0 0-9 16,7 0 12-16,1-3-12 0,0-1 8 0,0 1-8 16,-1 0 0-16,-7 3 0 0,0 0 8 0,8-4-8 15,-4 4 0-15,4-3 0 0,-1 3 0 0,1 0 0 16,4 0 0-16,-1 0 0 0,1 7-9 0,3-7-6 16,1-4-1-16,3-3-702 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A67E3-6FB6-4EA0-978D-974239F7C7DA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29A48-A052-432F-9614-232E45EA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7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EA051B39-B140-43FE-96DB-472A2B59CE7C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DA600BB2-27C5-458B-ABCE-839C88CF47CE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  <a:solidFill>
            <a:schemeClr val="tx1"/>
          </a:solidFill>
        </p:spPr>
        <p:txBody>
          <a:bodyPr lIns="457200" anchor="ctr"/>
          <a:lstStyle>
            <a:lvl1pPr>
              <a:defRPr sz="3200">
                <a:solidFill>
                  <a:srgbClr val="FFE38B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E34CF3C7-6809-4F39-BD67-A75817BDDE0A}" type="datetime1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F7EAEB24-CE78-465C-A726-91D0868FA48F}" type="datetime1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40BAADF0-1749-4E8B-9691-B44A5F8C0895}" type="datetime1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A8AF628A-A867-4937-BBE5-207DB6F9C51A}" type="datetime1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118BBB94-68E6-4675-A946-F1C5994EDBD7}" type="datetime1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DC3B8377-21E3-4835-B75D-4E2847E2750F}" type="datetime1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0043" y="6401594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5800"/>
        </a:lnSpc>
        <a:spcBef>
          <a:spcPct val="0"/>
        </a:spcBef>
        <a:buNone/>
        <a:defRPr sz="4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62000"/>
            <a:ext cx="12192000" cy="236219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44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Does Learning Require Memorization?</a:t>
            </a:r>
          </a:p>
          <a:p>
            <a:pPr algn="ctr">
              <a:defRPr/>
            </a:pPr>
            <a:r>
              <a:rPr lang="en-US" sz="44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A short tale about a long tail</a:t>
            </a:r>
            <a:endParaRPr lang="en-US" sz="4400" dirty="0">
              <a:ln w="0"/>
              <a:solidFill>
                <a:srgbClr val="FFDC00"/>
              </a:solidFill>
              <a:latin typeface="Rockwell" panose="02060603020205020403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200400" y="3429000"/>
            <a:ext cx="6400800" cy="714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6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Vitaly Feldman</a:t>
            </a:r>
          </a:p>
          <a:p>
            <a:r>
              <a:rPr lang="en-US" sz="54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        </a:t>
            </a:r>
            <a:r>
              <a:rPr lang="en-US" sz="54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Research</a:t>
            </a:r>
          </a:p>
          <a:p>
            <a:r>
              <a:rPr lang="en-US" sz="54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Brain team</a:t>
            </a:r>
            <a:endParaRPr lang="en-US" sz="5400" baseline="-250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143098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728488" y="1026710"/>
                <a:ext cx="10820400" cy="209749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b="1" dirty="0" smtClean="0">
                    <a:solidFill>
                      <a:schemeClr val="tx1"/>
                    </a:solidFill>
                    <a:latin typeface="Century Gothic"/>
                  </a:rPr>
                  <a:t>Basic model:</a:t>
                </a:r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Discrete domain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 </a:t>
                </a:r>
              </a:p>
              <a:p>
                <a:pPr marL="34290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Distribution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True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labeling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Goal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: minimize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and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8" y="1026710"/>
                <a:ext cx="10820400" cy="2097490"/>
              </a:xfrm>
              <a:prstGeom prst="rect">
                <a:avLst/>
              </a:prstGeom>
              <a:blipFill>
                <a:blip r:embed="rId2"/>
                <a:stretch>
                  <a:fillRect l="-6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24693" y="3374889"/>
                <a:ext cx="3820020" cy="644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all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err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 dirty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 dirty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693" y="3374889"/>
                <a:ext cx="3820020" cy="644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97254" y="4319187"/>
                <a:ext cx="4260269" cy="644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Fix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Century Gothic"/>
                  </a:rPr>
                  <a:t>: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sz="24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lim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  <m: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254" y="4319187"/>
                <a:ext cx="4260269" cy="644857"/>
              </a:xfrm>
              <a:prstGeom prst="rect">
                <a:avLst/>
              </a:prstGeom>
              <a:blipFill>
                <a:blip r:embed="rId4"/>
                <a:stretch>
                  <a:fillRect l="-2289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82269" y="5214733"/>
                <a:ext cx="4825744" cy="6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long</m:t>
                                  </m:r>
                                  <m: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tailed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err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 dirty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 dirty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69" y="5214733"/>
                <a:ext cx="4825744" cy="6482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3924693" y="3429000"/>
            <a:ext cx="3820020" cy="59074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885131" y="4397500"/>
            <a:ext cx="3859582" cy="48823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505200" y="5334000"/>
            <a:ext cx="4419600" cy="448975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5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typical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33400" y="1066800"/>
                <a:ext cx="10744200" cy="31242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Prior over frequencies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, pick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randomly and independently a frequency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    </a:t>
                </a: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Minimize typical/expected error over the choice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</m:acc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lim>
                      </m:limLow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err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066800"/>
                <a:ext cx="10744200" cy="3124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2000" y="4495800"/>
            <a:ext cx="6659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Can also minimize over family of priors over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Can turn it into a high-probability error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441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2556" y="1066800"/>
                <a:ext cx="10786888" cy="2590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+mj-lt"/>
                  </a:rPr>
                  <a:t>Thm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: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</m:acc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a:rPr lang="en-US" sz="2400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𝐄</m:t>
                                          </m:r>
                                        </m:e>
                                        <m:lim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errn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,ℓ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ℓ+1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−ℓ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−ℓ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56" y="1066800"/>
                <a:ext cx="10786888" cy="2590800"/>
              </a:xfrm>
              <a:prstGeom prst="rect">
                <a:avLst/>
              </a:prstGeom>
              <a:blipFill>
                <a:blip r:embed="rId2"/>
                <a:stretch>
                  <a:fillRect l="-8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/>
              <p:cNvSpPr/>
              <p:nvPr/>
            </p:nvSpPr>
            <p:spPr>
              <a:xfrm>
                <a:off x="8077200" y="3810000"/>
                <a:ext cx="3763693" cy="914400"/>
              </a:xfrm>
              <a:prstGeom prst="wedgeRectCallout">
                <a:avLst>
                  <a:gd name="adj1" fmla="val -20262"/>
                  <a:gd name="adj2" fmla="val -208899"/>
                </a:avLst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+mj-lt"/>
                  </a:rPr>
                  <a:t>Number of examples occurring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 smtClean="0">
                    <a:latin typeface="+mj-lt"/>
                  </a:rPr>
                  <a:t> times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>
                    <a:latin typeface="+mj-lt"/>
                  </a:rPr>
                  <a:t> but not fit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810000"/>
                <a:ext cx="3763693" cy="914400"/>
              </a:xfrm>
              <a:prstGeom prst="wedgeRectCallout">
                <a:avLst>
                  <a:gd name="adj1" fmla="val -20262"/>
                  <a:gd name="adj2" fmla="val -20889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4067666"/>
                <a:ext cx="4961936" cy="1435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 smtClean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+mj-lt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weight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 smtClean="0">
                  <a:latin typeface="+mj-lt"/>
                </a:endParaRPr>
              </a:p>
              <a:p>
                <a:r>
                  <a:rPr lang="en-US" sz="2400" dirty="0" smtClean="0">
                    <a:latin typeface="+mj-lt"/>
                  </a:rPr>
                  <a:t>For </a:t>
                </a:r>
                <a:r>
                  <a:rPr lang="en-US" sz="2400" dirty="0" err="1" smtClean="0">
                    <a:latin typeface="+mj-lt"/>
                  </a:rPr>
                  <a:t>Zipf</a:t>
                </a:r>
                <a:r>
                  <a:rPr lang="en-US" sz="2400" dirty="0">
                    <a:latin typeface="+mj-lt"/>
                  </a:rPr>
                  <a:t> </a:t>
                </a:r>
                <a:r>
                  <a:rPr lang="en-US" sz="2400" dirty="0" smtClean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endParaRPr lang="en-US" sz="24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67666"/>
                <a:ext cx="4961936" cy="1435842"/>
              </a:xfrm>
              <a:prstGeom prst="rect">
                <a:avLst/>
              </a:prstGeom>
              <a:blipFill>
                <a:blip r:embed="rId4"/>
                <a:stretch>
                  <a:fillRect l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4272" y="5580452"/>
                <a:ext cx="38811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  <a:latin typeface="Century Gothic"/>
                  </a:rPr>
                  <a:t> does not </a:t>
                </a:r>
                <a:r>
                  <a:rPr lang="en-US" sz="3200" dirty="0" smtClean="0">
                    <a:solidFill>
                      <a:srgbClr val="C00000"/>
                    </a:solidFill>
                    <a:latin typeface="Century Gothic"/>
                  </a:rPr>
                  <a:t>matter!</a:t>
                </a:r>
                <a:endParaRPr lang="en-US" sz="24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72" y="5580452"/>
                <a:ext cx="3881191" cy="584775"/>
              </a:xfrm>
              <a:prstGeom prst="rect">
                <a:avLst/>
              </a:prstGeom>
              <a:blipFill>
                <a:blip r:embed="rId5"/>
                <a:stretch>
                  <a:fillRect t="-13542" r="-28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12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and </a:t>
            </a:r>
            <a:r>
              <a:rPr lang="en-US" dirty="0" smtClean="0"/>
              <a:t>memorization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9336" y="3505200"/>
                <a:ext cx="10786888" cy="2438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For sufficiently rich/hard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for many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≈1/2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Thus </a:t>
                </a:r>
                <a:endParaRPr lang="en-US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errn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once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once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hard</m:t>
                              </m:r>
                            </m:e>
                          </m:eqAr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mem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336" y="3505200"/>
                <a:ext cx="10786888" cy="2438400"/>
              </a:xfrm>
              <a:prstGeom prst="rect">
                <a:avLst/>
              </a:prstGeom>
              <a:blipFill>
                <a:blip r:embed="rId2"/>
                <a:stretch>
                  <a:fillRect l="-6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993625" y="1210956"/>
                <a:ext cx="10591800" cy="1524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smtClean="0">
                    <a:solidFill>
                      <a:schemeClr val="tx1"/>
                    </a:solidFill>
                    <a:latin typeface="+mj-lt"/>
                  </a:rPr>
                  <a:t>Def: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and 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let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mem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\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25" y="1210956"/>
                <a:ext cx="10591800" cy="1524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55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1143000"/>
                <a:ext cx="10668000" cy="2514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For noise rate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denote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with each label flipped with prob.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000" b="1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:r>
                  <a:rPr lang="en-US" sz="2000" b="1" dirty="0" err="1" smtClean="0">
                    <a:solidFill>
                      <a:schemeClr val="tx1"/>
                    </a:solidFill>
                    <a:latin typeface="+mj-lt"/>
                  </a:rPr>
                  <a:t>Thm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: For 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</m:acc>
                      <m:d>
                        <m:dPr>
                          <m:ctrlP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1−2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𝜂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eqArr>
                                            <m:eqArr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∈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once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is</m:t>
                                              </m:r>
                                              <m:r>
                                                <a:rPr lang="en-US" sz="22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hard</m:t>
                                              </m:r>
                                            </m:e>
                                          </m:eqArr>
                                        </m:sub>
                                        <m:sup/>
                                        <m:e>
                                          <m:f>
                                            <m:f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mem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43000"/>
                <a:ext cx="10668000" cy="2514600"/>
              </a:xfrm>
              <a:prstGeom prst="rect">
                <a:avLst/>
              </a:prstGeom>
              <a:blipFill>
                <a:blip r:embed="rId2"/>
                <a:stretch>
                  <a:fillRect l="-6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4343400"/>
                <a:ext cx="4916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latin typeface="+mj-lt"/>
                  </a:rPr>
                  <a:t>Optimal algorithm no longer interpolates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3400"/>
                <a:ext cx="4916410" cy="369332"/>
              </a:xfrm>
              <a:prstGeom prst="rect">
                <a:avLst/>
              </a:prstGeom>
              <a:blipFill>
                <a:blip r:embed="rId3"/>
                <a:stretch>
                  <a:fillRect l="-1117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7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discrete 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3400" y="1026710"/>
                <a:ext cx="11015488" cy="377389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Domain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Distributions</a:t>
                </a:r>
                <a:r>
                  <a:rPr kumimoji="0" lang="en-US" sz="20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with</a:t>
                </a:r>
                <a:r>
                  <a:rPr kumimoji="0" lang="en-US" sz="20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disjoint supports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True labeling function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𝐹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⊆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,</a:t>
                </a:r>
                <a:r>
                  <a:rPr kumimoji="0" lang="en-US" sz="20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constant over a subpopulation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Prior over frequencies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, pick randomly and independently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according to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Minimize</a:t>
                </a:r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</m:acc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lim>
                      </m:limLow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err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026710"/>
                <a:ext cx="11015488" cy="3773890"/>
              </a:xfrm>
              <a:prstGeom prst="rect">
                <a:avLst/>
              </a:prstGeom>
              <a:blipFill>
                <a:blip r:embed="rId2"/>
                <a:stretch>
                  <a:fillRect l="-6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06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90600" y="990600"/>
                <a:ext cx="10591800" cy="19812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smtClean="0">
                    <a:solidFill>
                      <a:schemeClr val="tx1"/>
                    </a:solidFill>
                    <a:latin typeface="+mj-lt"/>
                  </a:rPr>
                  <a:t>Def: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-subpopulation coupled if for 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which is the only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repr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. from subpopulation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TV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w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990600"/>
                <a:ext cx="10591800" cy="1981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16876" y="3377898"/>
                <a:ext cx="10786888" cy="14989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000" b="1" dirty="0" smtClean="0">
                    <a:solidFill>
                      <a:schemeClr val="tx1"/>
                    </a:solidFill>
                    <a:latin typeface="+mj-lt"/>
                  </a:rPr>
                  <a:t>Thm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: For every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latin typeface="Century Gothic"/>
                  </a:rPr>
                  <a:t>-</a:t>
                </a:r>
                <a:r>
                  <a:rPr lang="en-US" sz="2000" dirty="0">
                    <a:solidFill>
                      <a:prstClr val="black"/>
                    </a:solidFill>
                    <a:latin typeface="Century Gothic"/>
                  </a:rPr>
                  <a:t>subpopulation coupled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</m:acc>
                      <m:d>
                        <m:dPr>
                          <m:ctrlP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errn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0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76" y="3377898"/>
                <a:ext cx="10786888" cy="1498901"/>
              </a:xfrm>
              <a:prstGeom prst="rect">
                <a:avLst/>
              </a:prstGeom>
              <a:blipFill>
                <a:blip r:embed="rId3"/>
                <a:stretch>
                  <a:fillRect l="-6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6876" y="5029200"/>
                <a:ext cx="8763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Examples: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-Nearest Neighbor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+mj-lt"/>
                  </a:rPr>
                  <a:t>Local interpolating algorithms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+mj-lt"/>
                  </a:rPr>
                  <a:t>Large-margin linear classifiers/SVM in over-parameterized regime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76" y="5029200"/>
                <a:ext cx="8763000" cy="1323439"/>
              </a:xfrm>
              <a:prstGeom prst="rect">
                <a:avLst/>
              </a:prstGeom>
              <a:blipFill>
                <a:blip r:embed="rId4"/>
                <a:stretch>
                  <a:fillRect l="-765" t="-2304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20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Experiments (with </a:t>
            </a:r>
            <a:r>
              <a:rPr lang="en-US" dirty="0" err="1" smtClean="0"/>
              <a:t>Chiyuan</a:t>
            </a:r>
            <a:r>
              <a:rPr lang="en-US" dirty="0" smtClean="0"/>
              <a:t> Zhang)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09600" y="914400"/>
                <a:ext cx="11277600" cy="259614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smtClean="0">
                    <a:latin typeface="+mj-lt"/>
                  </a:rPr>
                  <a:t>Hypothesis:</a:t>
                </a:r>
                <a:r>
                  <a:rPr lang="en-US" sz="2000" dirty="0" smtClean="0">
                    <a:latin typeface="+mj-lt"/>
                  </a:rPr>
                  <a:t> exist examples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+mj-lt"/>
                  </a:rPr>
                  <a:t> that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+mj-lt"/>
                  </a:rPr>
                  <a:t>1. Need to be memorized to fit: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 80%)</m:t>
                      </m:r>
                    </m:oMath>
                  </m:oMathPara>
                </a14:m>
                <a:endParaRPr lang="en-US" sz="2000" b="0" dirty="0" smtClean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+mj-lt"/>
                  </a:rPr>
                  <a:t>2. Important for predicting accurately on some 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 smtClean="0">
                    <a:latin typeface="+mj-lt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sz="2000" b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𝑡𝑟𝑎𝑖𝑛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∖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  20%)</m:t>
                      </m:r>
                    </m:oMath>
                  </m:oMathPara>
                </a14:m>
                <a:endParaRPr lang="en-US" sz="20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0"/>
                <a:ext cx="11277600" cy="259614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9600" y="3899006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  <a:latin typeface="Century Gothic"/>
              </a:rPr>
              <a:t>Fraction </a:t>
            </a:r>
            <a:r>
              <a:rPr lang="en-US" sz="2400" dirty="0" smtClean="0">
                <a:solidFill>
                  <a:srgbClr val="C00000"/>
                </a:solidFill>
                <a:latin typeface="Century Gothic"/>
              </a:rPr>
              <a:t>of </a:t>
            </a:r>
            <a:r>
              <a:rPr lang="en-US" sz="2400" dirty="0">
                <a:solidFill>
                  <a:srgbClr val="C00000"/>
                </a:solidFill>
                <a:latin typeface="Century Gothic"/>
              </a:rPr>
              <a:t>such examples </a:t>
            </a:r>
            <a:r>
              <a:rPr lang="en-US" sz="2400" dirty="0" smtClean="0">
                <a:solidFill>
                  <a:srgbClr val="C00000"/>
                </a:solidFill>
                <a:latin typeface="Century Gothic"/>
              </a:rPr>
              <a:t>is significant</a:t>
            </a:r>
          </a:p>
          <a:p>
            <a:pPr lvl="0"/>
            <a:r>
              <a:rPr lang="en-US" sz="2400" dirty="0" smtClean="0">
                <a:solidFill>
                  <a:srgbClr val="C00000"/>
                </a:solidFill>
                <a:latin typeface="Century Gothic"/>
              </a:rPr>
              <a:t>Significant </a:t>
            </a:r>
            <a:r>
              <a:rPr lang="en-US" sz="2400" dirty="0">
                <a:solidFill>
                  <a:srgbClr val="C00000"/>
                </a:solidFill>
                <a:latin typeface="Century Gothic"/>
              </a:rPr>
              <a:t>cumulative effect on </a:t>
            </a:r>
            <a:r>
              <a:rPr lang="en-US" sz="2400" dirty="0" smtClean="0">
                <a:solidFill>
                  <a:srgbClr val="C00000"/>
                </a:solidFill>
                <a:latin typeface="Century Gothic"/>
              </a:rPr>
              <a:t>test error</a:t>
            </a:r>
            <a:endParaRPr lang="en-US" sz="2400" dirty="0">
              <a:solidFill>
                <a:srgbClr val="C00000"/>
              </a:solidFill>
              <a:latin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105400"/>
            <a:ext cx="5489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Computationally prohibitive to find directly</a:t>
            </a:r>
          </a:p>
          <a:p>
            <a:r>
              <a:rPr lang="en-US" sz="2000" dirty="0" smtClean="0">
                <a:latin typeface="+mj-lt"/>
              </a:rPr>
              <a:t>(even on MNIST)</a:t>
            </a:r>
            <a:endParaRPr lang="en-US" sz="20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53400" y="3836873"/>
            <a:ext cx="2081398" cy="2792527"/>
            <a:chOff x="7772400" y="4098131"/>
            <a:chExt cx="2005198" cy="26750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0" y="4098131"/>
              <a:ext cx="2005198" cy="267504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80017" y="4800600"/>
              <a:ext cx="1268193" cy="1503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573E2A"/>
                  </a:solidFill>
                  <a:latin typeface="Playbill" panose="040506030A0602020202" pitchFamily="82" charset="0"/>
                </a:rPr>
                <a:t>EXAMPLES</a:t>
              </a:r>
            </a:p>
            <a:p>
              <a:pPr algn="ctr"/>
              <a:r>
                <a:rPr lang="en-US" sz="3200" dirty="0" smtClean="0">
                  <a:solidFill>
                    <a:srgbClr val="573E2A"/>
                  </a:solidFill>
                  <a:latin typeface="Playbill" panose="040506030A0602020202" pitchFamily="82" charset="0"/>
                </a:rPr>
                <a:t>FROM THE</a:t>
              </a:r>
            </a:p>
            <a:p>
              <a:pPr algn="ctr"/>
              <a:r>
                <a:rPr lang="en-US" sz="3200" dirty="0" smtClean="0">
                  <a:solidFill>
                    <a:srgbClr val="573E2A"/>
                  </a:solidFill>
                  <a:latin typeface="Playbill" panose="040506030A0602020202" pitchFamily="82" charset="0"/>
                </a:rPr>
                <a:t>LONG TAIL</a:t>
              </a:r>
              <a:endParaRPr lang="en-US" sz="3200" dirty="0">
                <a:solidFill>
                  <a:srgbClr val="573E2A"/>
                </a:solidFill>
                <a:latin typeface="Playbill" panose="040506030A06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4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8488" y="1026711"/>
                <a:ext cx="10820400" cy="2859489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b="1" dirty="0" smtClean="0">
                    <a:solidFill>
                      <a:schemeClr val="tx1"/>
                    </a:solidFill>
                    <a:latin typeface="Century Gothic"/>
                  </a:rPr>
                  <a:t>Find correlated pairs of examples:</a:t>
                </a:r>
                <a:endParaRPr lang="en-US" sz="2000" b="1" dirty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random subsets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of the same size e.g.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70%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</a:t>
                </a: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Train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For each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compute advantage</a:t>
                </a:r>
              </a:p>
              <a:p>
                <a:pPr marL="457200" lvl="0" indent="-4572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𝐏𝐫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∼[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𝐏𝐫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∼[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∉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Sort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and pick statistically significant ones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8" y="1026711"/>
                <a:ext cx="10820400" cy="2859489"/>
              </a:xfrm>
              <a:prstGeom prst="rect">
                <a:avLst/>
              </a:prstGeom>
              <a:blipFill>
                <a:blip r:embed="rId2"/>
                <a:stretch>
                  <a:fillRect l="-620" t="-1915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8488" y="4648200"/>
                <a:ext cx="69232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C00000"/>
                    </a:solidFill>
                    <a:latin typeface="+mj-lt"/>
                  </a:rPr>
                  <a:t>Still computationally intensive: requires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+mj-lt"/>
                  </a:rPr>
                  <a:t> (&gt;1,000)</a:t>
                </a:r>
                <a:endParaRPr lang="en-US" sz="2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8" y="4648200"/>
                <a:ext cx="6923242" cy="400110"/>
              </a:xfrm>
              <a:prstGeom prst="rect">
                <a:avLst/>
              </a:prstGeom>
              <a:blipFill>
                <a:blip r:embed="rId3"/>
                <a:stretch>
                  <a:fillRect l="-969" t="-9231" r="-793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9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Results (MNIST)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2105632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77" y="1181100"/>
            <a:ext cx="1992801" cy="533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165860"/>
            <a:ext cx="2028264" cy="5334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6800" y="752050"/>
            <a:ext cx="1725211" cy="378041"/>
            <a:chOff x="1066800" y="752050"/>
            <a:chExt cx="1725211" cy="378041"/>
          </a:xfrm>
        </p:grpSpPr>
        <p:sp>
          <p:nvSpPr>
            <p:cNvPr id="9" name="TextBox 8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train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test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33800" y="752050"/>
            <a:ext cx="1725211" cy="378041"/>
            <a:chOff x="1066800" y="752050"/>
            <a:chExt cx="1725211" cy="378041"/>
          </a:xfrm>
        </p:grpSpPr>
        <p:sp>
          <p:nvSpPr>
            <p:cNvPr id="14" name="TextBox 13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train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test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71234" y="756404"/>
            <a:ext cx="1725211" cy="378041"/>
            <a:chOff x="1066800" y="752050"/>
            <a:chExt cx="1725211" cy="378041"/>
          </a:xfrm>
        </p:grpSpPr>
        <p:sp>
          <p:nvSpPr>
            <p:cNvPr id="17" name="TextBox 16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train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test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813101" y="858564"/>
            <a:ext cx="3124200" cy="19431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 smtClean="0">
                <a:latin typeface="+mj-lt"/>
              </a:rPr>
              <a:t>MNIST</a:t>
            </a:r>
            <a:r>
              <a:rPr lang="en-US" dirty="0" smtClean="0">
                <a:latin typeface="+mj-lt"/>
              </a:rPr>
              <a:t>: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50,000 train; 10,000 test</a:t>
            </a:r>
          </a:p>
          <a:p>
            <a:r>
              <a:rPr lang="en-US" dirty="0" smtClean="0">
                <a:latin typeface="+mj-lt"/>
              </a:rPr>
              <a:t>10 classes</a:t>
            </a:r>
          </a:p>
          <a:p>
            <a:r>
              <a:rPr lang="en-US" dirty="0" err="1" smtClean="0">
                <a:latin typeface="+mj-lt"/>
              </a:rPr>
              <a:t>Algo</a:t>
            </a:r>
            <a:r>
              <a:rPr lang="en-US" dirty="0" smtClean="0">
                <a:latin typeface="+mj-lt"/>
              </a:rPr>
              <a:t>: SGD on simple CNN</a:t>
            </a:r>
          </a:p>
          <a:p>
            <a:r>
              <a:rPr lang="en-US" dirty="0" smtClean="0">
                <a:latin typeface="+mj-lt"/>
              </a:rPr>
              <a:t>99+% accuracy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07008" y="3258864"/>
            <a:ext cx="3230293" cy="2863013"/>
            <a:chOff x="8707008" y="3258864"/>
            <a:chExt cx="3230293" cy="2863013"/>
          </a:xfrm>
        </p:grpSpPr>
        <p:sp>
          <p:nvSpPr>
            <p:cNvPr id="20" name="TextBox 19"/>
            <p:cNvSpPr txBox="1"/>
            <p:nvPr/>
          </p:nvSpPr>
          <p:spPr>
            <a:xfrm>
              <a:off x="8965429" y="3258864"/>
              <a:ext cx="22461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70</a:t>
              </a:r>
              <a:r>
                <a:rPr lang="en-US" dirty="0">
                  <a:solidFill>
                    <a:srgbClr val="C00000"/>
                  </a:solidFill>
                  <a:latin typeface="+mj-lt"/>
                </a:rPr>
                <a:t>+</a:t>
              </a:r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 examples with</a:t>
              </a:r>
            </a:p>
            <a:p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&gt;10% advantage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008" y="3962400"/>
              <a:ext cx="3230293" cy="2159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4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2013"/>
          </a:xfrm>
        </p:spPr>
        <p:txBody>
          <a:bodyPr/>
          <a:lstStyle/>
          <a:p>
            <a:r>
              <a:rPr lang="en-US" dirty="0" smtClean="0"/>
              <a:t>(Over?)fitting the dataset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638800" y="787815"/>
            <a:ext cx="6051861" cy="2662267"/>
            <a:chOff x="5638800" y="787815"/>
            <a:chExt cx="6051861" cy="26622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787815"/>
              <a:ext cx="6051861" cy="250837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7086600" y="3142305"/>
              <a:ext cx="30123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1400" dirty="0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[</a:t>
              </a:r>
              <a:r>
                <a:rPr lang="en-US" sz="1400" dirty="0" err="1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Neyshabur,Tomioka,Srebro</a:t>
              </a:r>
              <a:r>
                <a:rPr lang="en-US" sz="1400" dirty="0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 ‘15]</a:t>
              </a:r>
              <a:endParaRPr lang="en-US" sz="1400" dirty="0">
                <a:solidFill>
                  <a:schemeClr val="tx2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2400" y="759903"/>
            <a:ext cx="5541317" cy="2690927"/>
            <a:chOff x="152400" y="759903"/>
            <a:chExt cx="5541317" cy="26909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092615"/>
              <a:ext cx="5541317" cy="20574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468980" y="3143053"/>
              <a:ext cx="31582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1400" dirty="0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[</a:t>
              </a:r>
              <a:r>
                <a:rPr lang="en-US" sz="1400" dirty="0" err="1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Schapire,Freund,Bartlett,Lee</a:t>
              </a:r>
              <a:r>
                <a:rPr lang="en-US" sz="1400" dirty="0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 ‘98]</a:t>
              </a:r>
              <a:endParaRPr lang="en-US" sz="1400" dirty="0">
                <a:solidFill>
                  <a:schemeClr val="tx2"/>
                </a:solidFill>
                <a:latin typeface="Berlin Sans FB" panose="020E0602020502020306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4" name="Ink 33"/>
                <p14:cNvContentPartPr/>
                <p14:nvPr/>
              </p14:nvContentPartPr>
              <p14:xfrm>
                <a:off x="911010" y="1666729"/>
                <a:ext cx="579240" cy="24876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4170" y="1658449"/>
                  <a:ext cx="599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4" name="Ink 43"/>
                <p14:cNvContentPartPr/>
                <p14:nvPr/>
              </p14:nvContentPartPr>
              <p14:xfrm>
                <a:off x="696450" y="2017009"/>
                <a:ext cx="351000" cy="61884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5290" y="2012329"/>
                  <a:ext cx="36684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7" name="Ink 46"/>
                <p14:cNvContentPartPr/>
                <p14:nvPr/>
              </p14:nvContentPartPr>
              <p14:xfrm>
                <a:off x="1640010" y="1978489"/>
                <a:ext cx="498600" cy="2196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1730" y="1970569"/>
                  <a:ext cx="519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/>
                <p14:cNvContentPartPr/>
                <p14:nvPr/>
              </p14:nvContentPartPr>
              <p14:xfrm>
                <a:off x="1288290" y="2298889"/>
                <a:ext cx="488520" cy="4626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7850" y="2293489"/>
                  <a:ext cx="504360" cy="4795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1676400" y="759903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UCI: letter recognition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43200" y="3429000"/>
            <a:ext cx="6172200" cy="3137673"/>
            <a:chOff x="1288290" y="3575099"/>
            <a:chExt cx="6172200" cy="3137673"/>
          </a:xfrm>
        </p:grpSpPr>
        <p:sp>
          <p:nvSpPr>
            <p:cNvPr id="17" name="Rectangle 16"/>
            <p:cNvSpPr/>
            <p:nvPr/>
          </p:nvSpPr>
          <p:spPr>
            <a:xfrm>
              <a:off x="2286000" y="6404995"/>
              <a:ext cx="35589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1400" dirty="0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[</a:t>
              </a:r>
              <a:r>
                <a:rPr lang="en-US" sz="1400" dirty="0" err="1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Zhang,Bengio,Hardt,Recht,Vinyals</a:t>
              </a:r>
              <a:r>
                <a:rPr lang="en-US" sz="1400" dirty="0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 ‘17]</a:t>
              </a:r>
              <a:endParaRPr lang="en-US" sz="1400" dirty="0">
                <a:solidFill>
                  <a:schemeClr val="tx2"/>
                </a:solidFill>
                <a:latin typeface="Berlin Sans FB" panose="020E0602020502020306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0" y="3840355"/>
              <a:ext cx="6172200" cy="256681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2184" y="3575099"/>
              <a:ext cx="2550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Inception v3 on </a:t>
              </a:r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Imagenet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78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Results (CIFAR-10)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23669" y="773668"/>
            <a:ext cx="1725211" cy="378041"/>
            <a:chOff x="1066800" y="752050"/>
            <a:chExt cx="1725211" cy="378041"/>
          </a:xfrm>
        </p:grpSpPr>
        <p:sp>
          <p:nvSpPr>
            <p:cNvPr id="9" name="TextBox 8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90669" y="773668"/>
            <a:ext cx="1725211" cy="378041"/>
            <a:chOff x="1066800" y="752050"/>
            <a:chExt cx="1725211" cy="378041"/>
          </a:xfrm>
        </p:grpSpPr>
        <p:sp>
          <p:nvSpPr>
            <p:cNvPr id="14" name="TextBox 13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53142" y="771491"/>
            <a:ext cx="1725211" cy="378041"/>
            <a:chOff x="1066800" y="752050"/>
            <a:chExt cx="1725211" cy="378041"/>
          </a:xfrm>
        </p:grpSpPr>
        <p:sp>
          <p:nvSpPr>
            <p:cNvPr id="17" name="TextBox 16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389382" y="832972"/>
            <a:ext cx="3261077" cy="2062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CIFAR-10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50,000 train; 10,000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10 classes</a:t>
            </a:r>
          </a:p>
          <a:p>
            <a:pPr lvl="0"/>
            <a:r>
              <a:rPr lang="en-US" dirty="0" err="1">
                <a:solidFill>
                  <a:prstClr val="black"/>
                </a:solidFill>
                <a:latin typeface="Century Gothic"/>
              </a:rPr>
              <a:t>Algo</a:t>
            </a:r>
            <a:r>
              <a:rPr lang="en-US" dirty="0">
                <a:solidFill>
                  <a:prstClr val="black"/>
                </a:solidFill>
                <a:latin typeface="Century Gothic"/>
              </a:rPr>
              <a:t>: SGD on </a:t>
            </a:r>
            <a:r>
              <a:rPr lang="en-US" dirty="0" smtClean="0">
                <a:solidFill>
                  <a:prstClr val="black"/>
                </a:solidFill>
                <a:latin typeface="Century Gothic"/>
              </a:rPr>
              <a:t>Inception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87% accuracy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15400" y="318354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latin typeface="Century Gothic"/>
              </a:rPr>
              <a:t>170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+ examples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&gt;10% advantage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8" y="1143000"/>
            <a:ext cx="1982011" cy="5421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843" y="1172391"/>
            <a:ext cx="1995785" cy="5391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68" y="1172391"/>
            <a:ext cx="2138188" cy="5450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93" y="3877469"/>
            <a:ext cx="3770982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Results (CIFAR-100)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66800" y="752050"/>
            <a:ext cx="1725211" cy="378041"/>
            <a:chOff x="1066800" y="752050"/>
            <a:chExt cx="1725211" cy="378041"/>
          </a:xfrm>
        </p:grpSpPr>
        <p:sp>
          <p:nvSpPr>
            <p:cNvPr id="9" name="TextBox 8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33800" y="752050"/>
            <a:ext cx="1725211" cy="378041"/>
            <a:chOff x="1066800" y="752050"/>
            <a:chExt cx="1725211" cy="378041"/>
          </a:xfrm>
        </p:grpSpPr>
        <p:sp>
          <p:nvSpPr>
            <p:cNvPr id="14" name="TextBox 13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71234" y="756404"/>
            <a:ext cx="1725211" cy="378041"/>
            <a:chOff x="1066800" y="752050"/>
            <a:chExt cx="1725211" cy="378041"/>
          </a:xfrm>
        </p:grpSpPr>
        <p:sp>
          <p:nvSpPr>
            <p:cNvPr id="17" name="TextBox 16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9008668" y="875219"/>
            <a:ext cx="2971800" cy="20193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CIFAR-100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50,000 train; 10,000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100 classes</a:t>
            </a:r>
          </a:p>
          <a:p>
            <a:pPr>
              <a:defRPr/>
            </a:pPr>
            <a:r>
              <a:rPr lang="en-US" dirty="0" err="1">
                <a:solidFill>
                  <a:prstClr val="black"/>
                </a:solidFill>
                <a:latin typeface="Century Gothic"/>
              </a:rPr>
              <a:t>Algo</a:t>
            </a:r>
            <a:r>
              <a:rPr lang="en-US" dirty="0">
                <a:solidFill>
                  <a:prstClr val="black"/>
                </a:solidFill>
                <a:latin typeface="Century Gothic"/>
              </a:rPr>
              <a:t>: SGD on </a:t>
            </a:r>
            <a:r>
              <a:rPr lang="en-US" dirty="0" smtClean="0">
                <a:solidFill>
                  <a:prstClr val="black"/>
                </a:solidFill>
                <a:latin typeface="Century Gothic"/>
              </a:rPr>
              <a:t>Inception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black"/>
                </a:solidFill>
                <a:latin typeface="Century Gothic"/>
              </a:rPr>
              <a:t>62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+% accuracy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07384" y="3551151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latin typeface="Century Gothic"/>
              </a:rPr>
              <a:t>700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+ examples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&gt;10% advantage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87632"/>
            <a:ext cx="1976359" cy="542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49" y="1121382"/>
            <a:ext cx="2132508" cy="5505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09" y="1130090"/>
            <a:ext cx="2074639" cy="541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1"/>
            <a:ext cx="10972800" cy="5029199"/>
          </a:xfrm>
        </p:spPr>
        <p:txBody>
          <a:bodyPr>
            <a:normAutofit/>
          </a:bodyPr>
          <a:lstStyle/>
          <a:p>
            <a:r>
              <a:rPr lang="en-US" dirty="0" smtClean="0"/>
              <a:t>Label memorization is not explained by prior work</a:t>
            </a:r>
          </a:p>
          <a:p>
            <a:pPr lvl="1"/>
            <a:r>
              <a:rPr lang="en-US" dirty="0" smtClean="0"/>
              <a:t>Different from </a:t>
            </a:r>
            <a:r>
              <a:rPr lang="en-US" dirty="0" smtClean="0"/>
              <a:t>interpolation</a:t>
            </a:r>
          </a:p>
          <a:p>
            <a:r>
              <a:rPr lang="en-US" dirty="0"/>
              <a:t>Memorization maybe beneficial even in the presence of noise/outliers</a:t>
            </a:r>
          </a:p>
          <a:p>
            <a:r>
              <a:rPr lang="en-US" dirty="0" smtClean="0"/>
              <a:t>New theory: </a:t>
            </a:r>
            <a:r>
              <a:rPr lang="en-US" dirty="0" smtClean="0"/>
              <a:t>typical error and long-tailed subpopulation frequencies</a:t>
            </a:r>
          </a:p>
          <a:p>
            <a:r>
              <a:rPr lang="en-US" dirty="0" smtClean="0"/>
              <a:t>Overfitting </a:t>
            </a:r>
            <a:r>
              <a:rPr lang="en-US" dirty="0"/>
              <a:t>is necessary for optimal </a:t>
            </a:r>
            <a:r>
              <a:rPr lang="en-US" dirty="0" smtClean="0"/>
              <a:t>generalization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b="1" dirty="0" smtClean="0"/>
              <a:t>Future work</a:t>
            </a:r>
            <a:endParaRPr lang="en-US" b="1" dirty="0" smtClean="0"/>
          </a:p>
          <a:p>
            <a:r>
              <a:rPr lang="en-US" dirty="0" smtClean="0"/>
              <a:t>More </a:t>
            </a:r>
            <a:r>
              <a:rPr lang="en-US" dirty="0" smtClean="0"/>
              <a:t>faithful </a:t>
            </a:r>
            <a:r>
              <a:rPr lang="en-US" dirty="0" smtClean="0"/>
              <a:t>theoretical models</a:t>
            </a:r>
          </a:p>
          <a:p>
            <a:r>
              <a:rPr lang="en-US" dirty="0" smtClean="0"/>
              <a:t>Insights for better learning algorithms</a:t>
            </a:r>
          </a:p>
          <a:p>
            <a:r>
              <a:rPr lang="en-US" dirty="0" smtClean="0"/>
              <a:t>Implications for privacy and fairness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3" descr="C:\Users\vitaly\AppData\Local\Microsoft\Windows\Temporary Internet Files\Content.IE5\G49OVCOI\MC900441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819400"/>
            <a:ext cx="3433560" cy="40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8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theory?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25497"/>
                <a:ext cx="10134600" cy="11429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Generalization error:</a:t>
                </a:r>
              </a:p>
              <a:p>
                <a:pPr marL="457200" lvl="1" indent="0">
                  <a:buNone/>
                </a:pPr>
                <a:r>
                  <a:rPr lang="en-US" b="0" i="1" dirty="0" smtClean="0">
                    <a:latin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err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err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25497"/>
                <a:ext cx="10134600" cy="1142999"/>
              </a:xfrm>
              <a:blipFill>
                <a:blip r:embed="rId2"/>
                <a:stretch>
                  <a:fillRect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974989" y="1105810"/>
            <a:ext cx="2781300" cy="523220"/>
            <a:chOff x="4114800" y="1154096"/>
            <a:chExt cx="2781300" cy="523220"/>
          </a:xfrm>
        </p:grpSpPr>
        <p:sp>
          <p:nvSpPr>
            <p:cNvPr id="5" name="TextBox 4"/>
            <p:cNvSpPr txBox="1"/>
            <p:nvPr/>
          </p:nvSpPr>
          <p:spPr>
            <a:xfrm>
              <a:off x="4114800" y="1154096"/>
              <a:ext cx="9669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e</a:t>
              </a:r>
              <a:r>
                <a:rPr lang="en-US" sz="1400" dirty="0" smtClean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mpirical </a:t>
              </a:r>
            </a:p>
            <a:p>
              <a:r>
                <a:rPr lang="en-US" sz="1400" dirty="0" smtClean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error</a:t>
              </a:r>
              <a:endParaRPr lang="en-US" sz="1400" dirty="0">
                <a:solidFill>
                  <a:srgbClr val="C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19700" y="1240774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generalization gap</a:t>
              </a:r>
              <a:endParaRPr lang="en-US" sz="1400" dirty="0">
                <a:solidFill>
                  <a:srgbClr val="C00000"/>
                </a:solidFill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4320" y="2138981"/>
            <a:ext cx="12084393" cy="1088923"/>
            <a:chOff x="274320" y="2138981"/>
            <a:chExt cx="12084393" cy="1088923"/>
          </a:xfrm>
        </p:grpSpPr>
        <p:sp>
          <p:nvSpPr>
            <p:cNvPr id="10" name="TextBox 9"/>
            <p:cNvSpPr txBox="1"/>
            <p:nvPr/>
          </p:nvSpPr>
          <p:spPr>
            <a:xfrm>
              <a:off x="274320" y="2581573"/>
              <a:ext cx="36744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For randomly labelled example</a:t>
              </a:r>
            </a:p>
            <a:p>
              <a:r>
                <a:rPr lang="en-US" dirty="0" smtClean="0">
                  <a:latin typeface="+mj-lt"/>
                </a:rPr>
                <a:t>or “outlier”: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058940" y="2138981"/>
              <a:ext cx="8299773" cy="1000638"/>
              <a:chOff x="4058940" y="2138981"/>
              <a:chExt cx="8299773" cy="10006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 rot="5400000">
                    <a:off x="9501917" y="2274075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501917" y="2274075"/>
                    <a:ext cx="41549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 rot="5400000">
                    <a:off x="4320317" y="2171671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320317" y="2171671"/>
                    <a:ext cx="41549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rot="5400000">
                    <a:off x="6149117" y="216206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149117" y="2162064"/>
                    <a:ext cx="41549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058940" y="2612167"/>
                    <a:ext cx="8299773" cy="5274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a14:m>
                    <a:r>
                      <a:rPr lang="en-US" dirty="0" smtClean="0">
                        <a:latin typeface="+mj-lt"/>
                      </a:rPr>
                      <a:t> </a:t>
                    </a:r>
                    <a:r>
                      <a:rPr lang="en-US" dirty="0">
                        <a:latin typeface="+mj-lt"/>
                      </a:rPr>
                      <a:t>f</a:t>
                    </a:r>
                    <a:r>
                      <a:rPr lang="en-US" dirty="0" smtClean="0">
                        <a:latin typeface="+mj-lt"/>
                      </a:rPr>
                      <a:t>or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oMath>
                    </a14:m>
                    <a:r>
                      <a:rPr lang="en-US" dirty="0">
                        <a:latin typeface="+mj-lt"/>
                      </a:rPr>
                      <a:t>     </a:t>
                    </a:r>
                    <a:r>
                      <a:rPr lang="en-US" dirty="0" smtClean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a14:m>
                    <a:r>
                      <a:rPr lang="en-US" dirty="0" smtClean="0">
                        <a:latin typeface="+mj-lt"/>
                      </a:rPr>
                      <a:t>                                              </a:t>
                    </a:r>
                    <a14:m>
                      <m:oMath xmlns:m="http://schemas.openxmlformats.org/officeDocument/2006/math"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a14:m>
                    <a:r>
                      <a:rPr lang="en-US" dirty="0">
                        <a:latin typeface="+mj-lt"/>
                      </a:rPr>
                      <a:t>  and often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oMath>
                    </a14:m>
                    <a:r>
                      <a:rPr lang="en-US" dirty="0">
                        <a:latin typeface="+mj-lt"/>
                      </a:rPr>
                      <a:t>       </a:t>
                    </a: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8940" y="2612167"/>
                    <a:ext cx="8299773" cy="52745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" name="TextBox 13"/>
          <p:cNvSpPr txBox="1"/>
          <p:nvPr/>
        </p:nvSpPr>
        <p:spPr>
          <a:xfrm>
            <a:off x="639217" y="4369803"/>
            <a:ext cx="10913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Why are modern ML algorithms tuned to memorize labels (if necessary)?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7836932" y="1003450"/>
            <a:ext cx="4114800" cy="1185302"/>
          </a:xfrm>
          <a:prstGeom prst="wedgeRectCallout">
            <a:avLst>
              <a:gd name="adj1" fmla="val -56465"/>
              <a:gd name="adj2" fmla="val 2754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prstClr val="black"/>
                </a:solidFill>
                <a:latin typeface="Century Gothic"/>
              </a:rPr>
              <a:t>Controlled via a proxy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entury Gothic"/>
              </a:rPr>
              <a:t>capacity, </a:t>
            </a:r>
            <a:r>
              <a:rPr lang="en-US" dirty="0" err="1">
                <a:solidFill>
                  <a:prstClr val="black"/>
                </a:solidFill>
                <a:latin typeface="Century Gothic"/>
              </a:rPr>
              <a:t>Rademacher</a:t>
            </a:r>
            <a:r>
              <a:rPr lang="en-US" dirty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entury Gothic"/>
              </a:rPr>
              <a:t>compl</a:t>
            </a:r>
            <a:r>
              <a:rPr lang="en-US" dirty="0">
                <a:solidFill>
                  <a:prstClr val="black"/>
                </a:solidFill>
                <a:latin typeface="Century Gothic"/>
              </a:rPr>
              <a:t>., stability, information-based</a:t>
            </a:r>
          </a:p>
          <a:p>
            <a:pPr algn="ctr"/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7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Related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8610600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Bounds on the generalization gap for DNNs</a:t>
            </a:r>
            <a:endParaRPr lang="en-US" sz="2000" b="1" dirty="0"/>
          </a:p>
          <a:p>
            <a:r>
              <a:rPr lang="en-US" sz="1800" dirty="0"/>
              <a:t>Norm/margin-based, </a:t>
            </a:r>
            <a:r>
              <a:rPr lang="en-US" sz="1800" dirty="0" err="1" smtClean="0"/>
              <a:t>stabiIity</a:t>
            </a:r>
            <a:r>
              <a:rPr lang="en-US" sz="1800" dirty="0" smtClean="0"/>
              <a:t>, description length, PAC-Bayes etc.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Increasing model size improves test error after fitting </a:t>
            </a:r>
          </a:p>
          <a:p>
            <a:r>
              <a:rPr lang="en-US" sz="1800" dirty="0" smtClean="0"/>
              <a:t>Implicit regularization, better approximation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b="1" dirty="0" smtClean="0"/>
              <a:t>Generalization of interpolating methods</a:t>
            </a:r>
          </a:p>
          <a:p>
            <a:r>
              <a:rPr lang="en-US" sz="1800" dirty="0" smtClean="0"/>
              <a:t>Interpolation may be “harmless”</a:t>
            </a:r>
          </a:p>
          <a:p>
            <a:r>
              <a:rPr lang="en-US" sz="1800" dirty="0">
                <a:solidFill>
                  <a:srgbClr val="C00000"/>
                </a:solidFill>
              </a:rPr>
              <a:t>Memorization also happens without </a:t>
            </a:r>
            <a:r>
              <a:rPr lang="en-US" sz="1800" dirty="0" smtClean="0">
                <a:solidFill>
                  <a:srgbClr val="C00000"/>
                </a:solidFill>
              </a:rPr>
              <a:t>interpolation</a:t>
            </a:r>
          </a:p>
          <a:p>
            <a:r>
              <a:rPr lang="en-US" sz="1800" dirty="0">
                <a:solidFill>
                  <a:srgbClr val="C00000"/>
                </a:solidFill>
              </a:rPr>
              <a:t>Does not address the “</a:t>
            </a:r>
            <a:r>
              <a:rPr lang="en-US" sz="1800" b="1" dirty="0">
                <a:solidFill>
                  <a:srgbClr val="C00000"/>
                </a:solidFill>
              </a:rPr>
              <a:t>why?</a:t>
            </a:r>
            <a:r>
              <a:rPr lang="en-US" sz="1800" dirty="0">
                <a:solidFill>
                  <a:srgbClr val="C00000"/>
                </a:solidFill>
              </a:rPr>
              <a:t>” </a:t>
            </a:r>
            <a:r>
              <a:rPr lang="en-US" sz="1800" dirty="0" smtClean="0">
                <a:solidFill>
                  <a:srgbClr val="C00000"/>
                </a:solidFill>
              </a:rPr>
              <a:t>question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2000" b="1" dirty="0" smtClean="0"/>
              <a:t>Computational advantages </a:t>
            </a:r>
            <a:r>
              <a:rPr lang="en-US" sz="2000" b="1" dirty="0"/>
              <a:t>of </a:t>
            </a:r>
            <a:r>
              <a:rPr lang="en-US" sz="2000" b="1" dirty="0" smtClean="0"/>
              <a:t>interpolation</a:t>
            </a:r>
            <a:endParaRPr lang="en-US" sz="2000" dirty="0" smtClean="0">
              <a:solidFill>
                <a:srgbClr val="C00000"/>
              </a:solidFill>
            </a:endParaRPr>
          </a:p>
          <a:p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SGD converges faster on some convex realizable problems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Little empirical support in the context of DNNs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6176" y="2057400"/>
            <a:ext cx="26677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Schapire,Freund,Bartlett,Lee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’98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;</a:t>
            </a: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Neyshabur,Tomioka,Srebro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’15;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Belkin,Ma,Mandal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’18 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….]</a:t>
            </a:r>
            <a:endParaRPr lang="en-US" sz="14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6532" y="3129859"/>
            <a:ext cx="38603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Cover,Hart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’67;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Belkin,Hsu,Mitra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‘18;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Liang,Rakhlin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’18;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Belkin,Rakhlin,Tsybakov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’19;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Belkin,Hsu,Xu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’19;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Bartlett,Long,Lugosi,Tsigler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‘19;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Hastie,Montanari,Rosset,Tibshirani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’19;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Muthukumar,Vodrahalli,Sahai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‘19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….]</a:t>
            </a:r>
            <a:endParaRPr lang="en-US" sz="14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6176" y="4923591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Ma,Bassily,Belkin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’18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]</a:t>
            </a:r>
            <a:endParaRPr lang="en-US" sz="14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7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3752"/>
          </a:xfrm>
        </p:spPr>
        <p:txBody>
          <a:bodyPr/>
          <a:lstStyle/>
          <a:p>
            <a:r>
              <a:rPr lang="en-US" dirty="0" smtClean="0"/>
              <a:t>Hard rare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85258" y="744561"/>
            <a:ext cx="3033203" cy="5635752"/>
            <a:chOff x="1285258" y="744561"/>
            <a:chExt cx="3033203" cy="56357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574" y="4241426"/>
              <a:ext cx="1124008" cy="11240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374" y="2934539"/>
              <a:ext cx="1130358" cy="112400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600200"/>
              <a:ext cx="1124008" cy="11176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498" y="5535720"/>
              <a:ext cx="1162110" cy="84459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85258" y="744561"/>
              <a:ext cx="3033203" cy="8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      </a:t>
              </a:r>
              <a:r>
                <a:rPr lang="en-US" sz="2000" dirty="0" smtClean="0">
                  <a:latin typeface="+mj-lt"/>
                </a:rPr>
                <a:t>CIFAR-10 </a:t>
              </a:r>
              <a:r>
                <a:rPr lang="en-US" sz="2000" b="1" dirty="0" smtClean="0">
                  <a:latin typeface="+mj-lt"/>
                </a:rPr>
                <a:t>truck</a:t>
              </a:r>
              <a:r>
                <a:rPr lang="en-US" sz="2000" dirty="0" smtClean="0">
                  <a:latin typeface="+mj-lt"/>
                </a:rPr>
                <a:t> class</a:t>
              </a:r>
              <a:endParaRPr lang="en-US" dirty="0" smtClean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+mj-lt"/>
                </a:rPr>
                <a:t>t</a:t>
              </a:r>
              <a:r>
                <a:rPr lang="en-US" dirty="0" smtClean="0">
                  <a:latin typeface="+mj-lt"/>
                </a:rPr>
                <a:t>raining set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4912" y="1109771"/>
            <a:ext cx="4090252" cy="5114945"/>
            <a:chOff x="574912" y="1109771"/>
            <a:chExt cx="4090252" cy="51149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653" y="1600200"/>
              <a:ext cx="1187511" cy="108590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869" y="4241426"/>
              <a:ext cx="1056192" cy="105619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588743" y="1109771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t</a:t>
              </a:r>
              <a:r>
                <a:rPr lang="en-US" dirty="0" smtClean="0">
                  <a:latin typeface="+mj-lt"/>
                </a:rPr>
                <a:t>est set</a:t>
              </a:r>
              <a:endParaRPr lang="en-US" dirty="0">
                <a:latin typeface="+mj-lt"/>
              </a:endParaRPr>
            </a:p>
          </p:txBody>
        </p:sp>
        <p:pic>
          <p:nvPicPr>
            <p:cNvPr id="15" name="Picture 14" descr="edtech | ETMOOC Blog Hub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56" y="1944123"/>
              <a:ext cx="442912" cy="398060"/>
            </a:xfrm>
            <a:prstGeom prst="rect">
              <a:avLst/>
            </a:prstGeom>
          </p:spPr>
        </p:pic>
        <p:pic>
          <p:nvPicPr>
            <p:cNvPr id="16" name="Picture 15" descr="edtech | ETMOOC Blog Hub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56" y="4604400"/>
              <a:ext cx="442912" cy="398060"/>
            </a:xfrm>
            <a:prstGeom prst="rect">
              <a:avLst/>
            </a:prstGeom>
          </p:spPr>
        </p:pic>
        <p:pic>
          <p:nvPicPr>
            <p:cNvPr id="17" name="Picture 16" descr="wpf - How to create a &quot;Cross&quot; as a template to Checkbox ...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12" y="3242343"/>
              <a:ext cx="533400" cy="533400"/>
            </a:xfrm>
            <a:prstGeom prst="rect">
              <a:avLst/>
            </a:prstGeom>
          </p:spPr>
        </p:pic>
        <p:pic>
          <p:nvPicPr>
            <p:cNvPr id="18" name="Picture 17" descr="wpf - How to create a &quot;Cross&quot; as a template to Checkbox ...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12" y="5691316"/>
              <a:ext cx="533400" cy="5334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5867400" y="3496543"/>
            <a:ext cx="485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+mj-lt"/>
              </a:rPr>
              <a:t>Can memorize only all or none!</a:t>
            </a:r>
            <a:endParaRPr lang="en-US" sz="2400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658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</p:spPr>
        <p:txBody>
          <a:bodyPr/>
          <a:lstStyle/>
          <a:p>
            <a:r>
              <a:rPr lang="en-US" dirty="0" smtClean="0"/>
              <a:t>Subpopulations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740344"/>
            <a:ext cx="11170935" cy="3620161"/>
            <a:chOff x="457200" y="740344"/>
            <a:chExt cx="11170935" cy="36201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219200"/>
              <a:ext cx="4680682" cy="838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1199378"/>
              <a:ext cx="6096000" cy="8580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450" y="2275040"/>
              <a:ext cx="3599685" cy="85596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79554"/>
              <a:ext cx="7201190" cy="8469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505201"/>
              <a:ext cx="7240626" cy="838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054" y="3505201"/>
              <a:ext cx="3552081" cy="85530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16422" y="740344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CIFAR-10 birds</a:t>
              </a:r>
              <a:endParaRPr lang="en-US" sz="2000" dirty="0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5800" y="4717597"/>
                <a:ext cx="9885378" cy="1088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chemeClr val="tx1"/>
                    </a:solidFill>
                    <a:latin typeface="Century Gothic"/>
                  </a:rPr>
                  <a:t>Examples from low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entury Gothic"/>
                  </a:rPr>
                  <a:t> frequency subpopulations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entury Gothic"/>
                  </a:rPr>
                  <a:t>may be hard</a:t>
                </a:r>
                <a:endParaRPr lang="en-US" sz="24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chemeClr val="tx1"/>
                    </a:solidFill>
                    <a:latin typeface="Century Gothic"/>
                  </a:rPr>
                  <a:t> to distinguish from noise and outliers</a:t>
                </a:r>
                <a:endParaRPr lang="en-US" sz="2400" dirty="0">
                  <a:solidFill>
                    <a:schemeClr val="tx1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717597"/>
                <a:ext cx="9885378" cy="1088247"/>
              </a:xfrm>
              <a:prstGeom prst="rect">
                <a:avLst/>
              </a:prstGeom>
              <a:blipFill>
                <a:blip r:embed="rId8"/>
                <a:stretch>
                  <a:fillRect l="-987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35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tail rears its head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399" y="512075"/>
                <a:ext cx="11887200" cy="192632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 smtClean="0"/>
                  <a:t>                          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Long-tail: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frequencies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can make up a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significant fraction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C00000"/>
                    </a:solidFill>
                  </a:rPr>
                  <a:t>of the whole population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399" y="512075"/>
                <a:ext cx="11887200" cy="19263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90800"/>
            <a:ext cx="3581400" cy="32976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071617" y="5910242"/>
                <a:ext cx="19227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+mj-lt"/>
                  </a:rPr>
                  <a:t>Zipf distribution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m:rPr>
                          <m:nor/>
                        </m:rPr>
                        <a:rPr lang="en-US" dirty="0"/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dirty="0"/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617" y="5910242"/>
                <a:ext cx="1922770" cy="646331"/>
              </a:xfrm>
              <a:prstGeom prst="rect">
                <a:avLst/>
              </a:prstGeom>
              <a:blipFill>
                <a:blip r:embed="rId4"/>
                <a:stretch>
                  <a:fillRect l="-2857" t="-5660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620000" y="4038600"/>
                <a:ext cx="3048000" cy="10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 smtClean="0">
                    <a:latin typeface="+mj-lt"/>
                  </a:rPr>
                  <a:t>For</a:t>
                </a:r>
                <a:r>
                  <a:rPr lang="en-US" sz="20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038600"/>
                <a:ext cx="3048000" cy="1091646"/>
              </a:xfrm>
              <a:prstGeom prst="rect">
                <a:avLst/>
              </a:prstGeom>
              <a:blipFill>
                <a:blip r:embed="rId5"/>
                <a:stretch>
                  <a:fillRect l="-2000" t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60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Long-tailed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07" y="2057400"/>
            <a:ext cx="5211862" cy="2297655"/>
          </a:xfrm>
        </p:spPr>
      </p:pic>
      <p:grpSp>
        <p:nvGrpSpPr>
          <p:cNvPr id="3" name="Group 2"/>
          <p:cNvGrpSpPr/>
          <p:nvPr/>
        </p:nvGrpSpPr>
        <p:grpSpPr>
          <a:xfrm>
            <a:off x="-33270" y="1315821"/>
            <a:ext cx="6815070" cy="6291181"/>
            <a:chOff x="-33270" y="1315821"/>
            <a:chExt cx="6815070" cy="62911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64" b="-48564"/>
            <a:stretch/>
          </p:blipFill>
          <p:spPr>
            <a:xfrm>
              <a:off x="-33270" y="1752599"/>
              <a:ext cx="6815070" cy="58544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828800" y="1315821"/>
              <a:ext cx="3018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Additional annotations</a:t>
              </a:r>
              <a:endParaRPr lang="en-US" sz="2000" dirty="0">
                <a:latin typeface="+mj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7924800" y="4912693"/>
            <a:ext cx="2933816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900" dirty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9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Babbar,Scholkopf</a:t>
            </a:r>
            <a:r>
              <a:rPr lang="en-US" sz="19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‘19]</a:t>
            </a:r>
            <a:endParaRPr lang="en-US" sz="19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8400" y="4953000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[Zhu</a:t>
            </a:r>
            <a:r>
              <a:rPr lang="en-US" dirty="0">
                <a:solidFill>
                  <a:schemeClr val="tx2"/>
                </a:solidFill>
                <a:latin typeface="Berlin Sans FB" panose="020E0602020502020306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Anguelov</a:t>
            </a:r>
            <a:r>
              <a:rPr lang="en-US" dirty="0">
                <a:solidFill>
                  <a:schemeClr val="tx2"/>
                </a:solidFill>
                <a:latin typeface="Berlin Sans FB" panose="020E0602020502020306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Ramanan</a:t>
            </a:r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’14]</a:t>
            </a:r>
            <a:endParaRPr lang="en-US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67600" y="1315821"/>
            <a:ext cx="3653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Extreme multiclass problems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64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and memorization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33400" y="1621546"/>
            <a:ext cx="11049001" cy="2426226"/>
            <a:chOff x="533400" y="1621546"/>
            <a:chExt cx="11049001" cy="2426226"/>
          </a:xfrm>
        </p:grpSpPr>
        <p:grpSp>
          <p:nvGrpSpPr>
            <p:cNvPr id="5" name="Group 4"/>
            <p:cNvGrpSpPr/>
            <p:nvPr/>
          </p:nvGrpSpPr>
          <p:grpSpPr>
            <a:xfrm>
              <a:off x="533400" y="2057400"/>
              <a:ext cx="11049001" cy="1990372"/>
              <a:chOff x="571499" y="4276525"/>
              <a:chExt cx="11049001" cy="199037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" y="4276525"/>
                <a:ext cx="11049000" cy="73051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499" y="5038038"/>
                <a:ext cx="11049001" cy="730512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4343400" y="5897565"/>
                <a:ext cx="31694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dirty="0">
                    <a:solidFill>
                      <a:srgbClr val="2F5897"/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dirty="0" err="1" smtClean="0">
                    <a:solidFill>
                      <a:srgbClr val="2F5897"/>
                    </a:solidFill>
                    <a:latin typeface="Berlin Sans FB" panose="020E0602020502020306" pitchFamily="34" charset="0"/>
                  </a:rPr>
                  <a:t>Carlini,Erlingsson,Papernot</a:t>
                </a:r>
                <a:r>
                  <a:rPr lang="en-US" dirty="0" smtClean="0">
                    <a:solidFill>
                      <a:srgbClr val="2F5897"/>
                    </a:solidFill>
                    <a:latin typeface="Berlin Sans FB" panose="020E0602020502020306" pitchFamily="34" charset="0"/>
                  </a:rPr>
                  <a:t> ’18]</a:t>
                </a:r>
                <a:endParaRPr lang="en-US" dirty="0">
                  <a:solidFill>
                    <a:srgbClr val="2F5897"/>
                  </a:solidFill>
                  <a:latin typeface="Berlin Sans FB" panose="020E0602020502020306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133600" y="1621546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least accurate</a:t>
              </a:r>
              <a:endParaRPr lang="en-US" dirty="0"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48600" y="1625852"/>
              <a:ext cx="1835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m</a:t>
              </a:r>
              <a:r>
                <a:rPr lang="en-US" dirty="0" smtClean="0">
                  <a:latin typeface="+mj-lt"/>
                </a:rPr>
                <a:t>ost accurate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33400" y="4724400"/>
            <a:ext cx="953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Do not achieve state-of-the-art accuracy: e.g. 98% on MNIST vs 99.8% non-privately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938355"/>
            <a:ext cx="892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Differentially private algorithms cannot memorize rare examples or fit perfectly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83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 Mod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33802</TotalTime>
  <Words>755</Words>
  <Application>Microsoft Office PowerPoint</Application>
  <PresentationFormat>Widescreen</PresentationFormat>
  <Paragraphs>232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Bahnschrift Light</vt:lpstr>
      <vt:lpstr>Berlin Sans FB</vt:lpstr>
      <vt:lpstr>Calibri</vt:lpstr>
      <vt:lpstr>Cambria Math</vt:lpstr>
      <vt:lpstr>Century Gothic</vt:lpstr>
      <vt:lpstr>Courier New</vt:lpstr>
      <vt:lpstr>Palatino Linotype</vt:lpstr>
      <vt:lpstr>Playbill</vt:lpstr>
      <vt:lpstr>Rockwell</vt:lpstr>
      <vt:lpstr>Times New Roman</vt:lpstr>
      <vt:lpstr>Executive Mod</vt:lpstr>
      <vt:lpstr>PowerPoint Presentation</vt:lpstr>
      <vt:lpstr>(Over?)fitting the dataset</vt:lpstr>
      <vt:lpstr>What about theory?</vt:lpstr>
      <vt:lpstr>Related questions</vt:lpstr>
      <vt:lpstr>Hard rare examples</vt:lpstr>
      <vt:lpstr>Subpopulations</vt:lpstr>
      <vt:lpstr>The tail rears its head</vt:lpstr>
      <vt:lpstr>Long-tailed data</vt:lpstr>
      <vt:lpstr>Privacy and memorization</vt:lpstr>
      <vt:lpstr>Model</vt:lpstr>
      <vt:lpstr>The typical error</vt:lpstr>
      <vt:lpstr>Benefits of fitting</vt:lpstr>
      <vt:lpstr>Fitting and memorization</vt:lpstr>
      <vt:lpstr>Label noise</vt:lpstr>
      <vt:lpstr>Beyond discrete domains</vt:lpstr>
      <vt:lpstr>Coupling</vt:lpstr>
      <vt:lpstr>Experiments (with Chiyuan Zhang)</vt:lpstr>
      <vt:lpstr>Method</vt:lpstr>
      <vt:lpstr>Results (MNIST)</vt:lpstr>
      <vt:lpstr>Results (CIFAR-10)</vt:lpstr>
      <vt:lpstr>Results (CIFAR-100)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Vitaly</dc:creator>
  <cp:lastModifiedBy>Vitaly Feldman</cp:lastModifiedBy>
  <cp:revision>602</cp:revision>
  <dcterms:created xsi:type="dcterms:W3CDTF">2016-10-31T02:03:57Z</dcterms:created>
  <dcterms:modified xsi:type="dcterms:W3CDTF">2019-09-25T17:25:57Z</dcterms:modified>
</cp:coreProperties>
</file>